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319" r:id="rId3"/>
    <p:sldId id="258" r:id="rId4"/>
    <p:sldId id="259" r:id="rId5"/>
    <p:sldId id="339" r:id="rId6"/>
    <p:sldId id="261" r:id="rId7"/>
    <p:sldId id="342" r:id="rId8"/>
    <p:sldId id="265" r:id="rId9"/>
    <p:sldId id="343" r:id="rId10"/>
    <p:sldId id="344" r:id="rId11"/>
    <p:sldId id="268" r:id="rId12"/>
    <p:sldId id="266" r:id="rId13"/>
    <p:sldId id="323" r:id="rId14"/>
    <p:sldId id="325" r:id="rId15"/>
    <p:sldId id="348" r:id="rId16"/>
    <p:sldId id="328" r:id="rId17"/>
    <p:sldId id="349" r:id="rId18"/>
    <p:sldId id="329" r:id="rId19"/>
    <p:sldId id="350" r:id="rId20"/>
    <p:sldId id="341" r:id="rId21"/>
    <p:sldId id="346" r:id="rId22"/>
    <p:sldId id="347" r:id="rId23"/>
    <p:sldId id="331" r:id="rId24"/>
    <p:sldId id="333" r:id="rId25"/>
    <p:sldId id="335" r:id="rId26"/>
    <p:sldId id="345" r:id="rId27"/>
    <p:sldId id="340" r:id="rId28"/>
    <p:sldId id="351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CC"/>
    <a:srgbClr val="E62F10"/>
    <a:srgbClr val="4E41AD"/>
    <a:srgbClr val="F4BAEC"/>
    <a:srgbClr val="F6F967"/>
    <a:srgbClr val="0000CC"/>
    <a:srgbClr val="990099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99" autoAdjust="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>
            <a:extLst>
              <a:ext uri="{FF2B5EF4-FFF2-40B4-BE49-F238E27FC236}">
                <a16:creationId xmlns:a16="http://schemas.microsoft.com/office/drawing/2014/main" xmlns="" id="{F307AAF3-1637-4741-A855-708BD69C9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xmlns="" id="{0D92D943-F739-48C0-9CE4-AE491521B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6">
            <a:extLst>
              <a:ext uri="{FF2B5EF4-FFF2-40B4-BE49-F238E27FC236}">
                <a16:creationId xmlns:a16="http://schemas.microsoft.com/office/drawing/2014/main" xmlns="" id="{FD97F17F-5C15-40AC-9AAD-996F44580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829CA149-495C-454C-B1EF-4B9DA5B662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087727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xmlns="" id="{A3BA56C0-F58D-4051-BC09-A987A8DEA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xmlns="" id="{71DC6720-FB58-48D1-B6ED-C152C374C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xmlns="" id="{D5BF824B-30F9-4909-BB31-027251FB7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61490-55CD-43A9-B3C0-FBB535D51A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21395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xmlns="" id="{13762028-D976-43A3-AFE4-2EAE09DFD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xmlns="" id="{117CA3FC-D7AB-4A3B-AE4D-C06DEDAF6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xmlns="" id="{9667964B-711F-4F6D-84AC-0A91FA633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534DA-885E-43E7-A608-81F4E0EF7F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62997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61687956-F8C5-475D-B4D5-87A8B705B5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AA65256A-4C11-41F5-A07B-8E0CAD25A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2145046F-5971-4228-BF51-9286FCBDD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6B1E90F-9699-47B5-9FB3-BDC90CA6BD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47892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xmlns="" id="{96DA337B-212B-4AE3-A7D9-11B0B6A5F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xmlns="" id="{3EB69792-DFDF-4A64-B162-1FF7DA859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xmlns="" id="{9FA75E8B-847E-432E-8AA6-CBB200129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4E32C-A9CD-46F2-A47F-F751252817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55943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9C48F4E-05E5-4A9E-A739-61C062C15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CB3F6D8-1229-4ABE-A121-DC3D3B377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01B8F4-E0CA-4951-9990-B0AFB2EBF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6AB5AAF1-628C-42D0-AD0F-921F9249B4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530352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xmlns="" id="{DE8004F3-D37C-4FE6-B924-B6EBD5432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xmlns="" id="{626A6EBF-7A45-423C-AC41-D4EC5CBBB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xmlns="" id="{3B1DAC34-F789-44C2-8615-D1DA675A4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9947C-D274-4153-8906-0D5E1E33A5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7691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xmlns="" id="{F4E4A567-503C-4D55-AC3A-91EB7D43D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xmlns="" id="{5D18632D-B671-42C1-99BE-D86503AD1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xmlns="" id="{7E65C919-3BAD-44F1-9098-225272304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82DD2-4D86-4F2F-B4DB-5A518BB26B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64712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xmlns="" id="{93091E8E-36B4-4CDB-A340-5C0D89B85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xmlns="" id="{8114831C-3424-4AA2-BB86-9DB71750F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xmlns="" id="{61DF2249-29C8-4EBB-82BD-0322C4AC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E3C6CC-F27C-4D3B-83F4-590EFFC95B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2703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xmlns="" id="{30A2E294-D953-42A4-8275-7CDE3B423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xmlns="" id="{7354D365-5888-4AFA-BA87-AAB5C57A7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xmlns="" id="{58BF0822-86FE-465B-BF55-0ABAA362F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4A8A4-405B-49DE-B8EE-2760D03BAF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633759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xmlns="" id="{76B0BCB4-669A-433D-8ED4-8BBC1B825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xmlns="" id="{E754758B-2652-4B2F-9360-15AF80B0B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xmlns="" id="{E192F209-C819-4C61-9550-0409D20B8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92A59-8CB8-4804-8A93-4D109B5501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47581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xmlns="" id="{F1B4F165-6A75-452B-BE70-B2D082093BD8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xmlns="" id="{62491D61-9437-40ED-B751-B7292E613D1F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xmlns="" id="{52300540-4F3B-4F5B-B0D4-3EE6E5F505A9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xmlns="" id="{8BC3C95C-D431-495F-8E4A-6E81C7B3DB88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xmlns="" id="{7384070F-DBD3-465D-A92D-562441EFD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xmlns="" id="{DE272BDA-6589-4F14-BAF3-5CDDF2EDD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092D0297-C85D-4B72-81D4-DA3B898AE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C0CD3F66-F238-4C3C-BD02-1EA2AEF390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2340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879A3888-6620-46DD-A2F7-DFE17AE219FE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60901F14-42DA-4BF5-87CC-EAF245B3CE41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4100" name="Title Placeholder 8">
            <a:extLst>
              <a:ext uri="{FF2B5EF4-FFF2-40B4-BE49-F238E27FC236}">
                <a16:creationId xmlns:a16="http://schemas.microsoft.com/office/drawing/2014/main" xmlns="" id="{4A79BC48-86EB-4CF6-BF31-085F3B0E668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101" name="Text Placeholder 29">
            <a:extLst>
              <a:ext uri="{FF2B5EF4-FFF2-40B4-BE49-F238E27FC236}">
                <a16:creationId xmlns:a16="http://schemas.microsoft.com/office/drawing/2014/main" xmlns="" id="{AA836917-A612-40B8-A41F-545DADDD48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A0375E25-79C2-470D-B993-5000A8A0D1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xmlns="" id="{ED9C1D52-3D24-4B28-A119-E4CA3211D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xmlns="" id="{661601AC-DA1D-4B2F-B58C-588418C2F7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fld id="{234166F7-F401-4C59-956A-937905B20764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4105" name="Group 1">
            <a:extLst>
              <a:ext uri="{FF2B5EF4-FFF2-40B4-BE49-F238E27FC236}">
                <a16:creationId xmlns:a16="http://schemas.microsoft.com/office/drawing/2014/main" xmlns="" id="{5C6E480C-73D9-42CC-AB0B-270C8DAACBCA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xmlns="" id="{8771FDD2-CE78-4A8A-B601-C2B54B1F969C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xmlns="" id="{E7D5BACF-8C85-4665-87FB-F7D7DA094CA9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73" r:id="rId2"/>
    <p:sldLayoutId id="2147483882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83" r:id="rId9"/>
    <p:sldLayoutId id="2147483879" r:id="rId10"/>
    <p:sldLayoutId id="2147483880" r:id="rId11"/>
    <p:sldLayoutId id="214748388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hyperlink" Target="http://medgen.genetics.utah.edu/photographs/diseases/high/611.gi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rds.yahoo.com/_ylt=A0WTefUN8NdM0Q4A5kmJzbkF;_ylu=X3oDMTBxbnFhY2VsBHBvcwMyMwRzZWMDc3IEdnRpZANJMTMxXzgx/SIG=1l76lkbrr/EXP=1289306509/**http:/images.search.yahoo.com/images/view?back=http%3A%2F%2Fimages.search.yahoo.com%2Fsearch%2Fimages%3F_adv_prop%3Dimage%26b%3D22%26ni%3D21%26va%3Dtrisomy%2B21%26xargs%3D0%26pstart%3D1%26fr%3Dyfp-t-701&amp;w=409&amp;h=530&amp;imgurl=dermimages.med.jhmi.edu%2Fimages%2Fscrotal_tongue_1_050211.jpg&amp;rurl=http%3A%2F%2Fdermatlas.med.jhmi.edu%2Fderm%2Fdisplay.cfm%3FImageID%3D-1817089346&amp;size=217KB&amp;name=...+%29+tongue+-+T...&amp;p=trisomy+21&amp;oid=fb86c869fa7ab9d4f89fe704bb29e77a&amp;fr2=&amp;no=23&amp;tt=4400&amp;b=22&amp;ni=21&amp;sigr=122kl6p4a&amp;sigi=11q90sb6p&amp;sigb=13jelghs9&amp;.crumb=leXOF50FtQC" TargetMode="External"/><Relationship Id="rId7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hyperlink" Target="http://www.diagnosticpathology.org/content/2/1/42/figure/F12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images.search.yahoo.com/search/%20http:/images.search.yahoo.com/search/images/view?back=http://images.search.yahoo.com/search/images?_adv_prop=image&amp;va=trisomy+8&amp;sz=all&amp;ei=UTF-8&amp;fr=yfp-t-471&amp;b=21&amp;ni=20&amp;w=500&amp;h=500&amp;imgurl=static.flickr.com/1275/1096325705_8c4c06ba3b_m.jpg&amp;rurl=http://www.flickr.com/photos/nicora/1096325705/&amp;size=96.5kB&amp;name=1096325705_8c4c06ba3b.jpg&amp;p=trisomy+8&amp;type=jpeg&amp;no=25&amp;tt=586&amp;oid=20d6b1fd520642de&amp;fusr=nicora&amp;tit=Dani&amp;hurl=http://www.flickr.com/photos/nicora/&amp;ei=UTF-8&amp;src=p" TargetMode="Externa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xmlns="" id="{816E926C-E819-4FAD-9A6C-873FA50629E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1905000"/>
            <a:ext cx="8229600" cy="2190750"/>
          </a:xfrm>
        </p:spPr>
        <p:txBody>
          <a:bodyPr/>
          <a:lstStyle/>
          <a:p>
            <a:pPr algn="ctr"/>
            <a:r>
              <a:rPr lang="sr-Cyrl-CS" altLang="en-US" sz="4800" b="1">
                <a:latin typeface="Arial" panose="020B0604020202020204" pitchFamily="34" charset="0"/>
              </a:rPr>
              <a:t>НУМЕРИЧКЕ ХРОМОЗОМСКЕ АБЕРАЦИЈЕ</a:t>
            </a:r>
            <a:endParaRPr lang="en-US" altLang="en-US" sz="4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103"/>
    </mc:Choice>
    <mc:Fallback>
      <p:transition spd="slow" advTm="610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xmlns="" id="{BF38CBC8-F795-4317-BF0F-38BD0823C2E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28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Узроци нераздвајања хромозома у митози могу бити</a:t>
            </a:r>
            <a:r>
              <a:rPr lang="sr-Latn-CS" altLang="en-US" sz="28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endParaRPr lang="en-US" altLang="en-US" sz="2800" b="1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xmlns="" id="{8D03B5FD-DD85-4423-9C3E-28C2F91C12DD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57200" y="2514600"/>
            <a:ext cx="8229600" cy="3810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Cyrl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Средински</a:t>
            </a:r>
            <a:endParaRPr lang="sr-Latn-CS" altLang="en-US" sz="2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Cyrl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Генетички</a:t>
            </a:r>
            <a:endParaRPr lang="sr-Latn-CS" altLang="en-US" sz="2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sr-Latn-CS" altLang="en-US" sz="2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sr-Cyrl-CS" altLang="en-US" sz="2800" b="1">
                <a:solidFill>
                  <a:schemeClr val="accent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Средински </a:t>
            </a:r>
            <a:r>
              <a:rPr lang="sr-Latn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-</a:t>
            </a:r>
            <a:r>
              <a:rPr lang="sr-Cyrl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 зрачење, хемијски агенси, вируси</a:t>
            </a:r>
            <a:endParaRPr lang="sr-Latn-CS" altLang="en-US" sz="2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8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Cyrl-CS" altLang="en-US" sz="2800" b="1">
                <a:solidFill>
                  <a:schemeClr val="accent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Генетички</a:t>
            </a:r>
            <a:r>
              <a:rPr lang="sr-Cyrl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–</a:t>
            </a:r>
            <a:r>
              <a:rPr lang="sr-Cyrl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 аутоимуне болести, старост мајке, док старост оца не утиче</a:t>
            </a:r>
            <a:r>
              <a:rPr lang="sr-Latn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, a</a:t>
            </a:r>
            <a:r>
              <a:rPr lang="sr-Cyrl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берантне ћелијске линије </a:t>
            </a:r>
            <a:r>
              <a:rPr lang="sr-Latn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- </a:t>
            </a:r>
            <a:r>
              <a:rPr lang="sr-Cyrl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тризомија</a:t>
            </a:r>
            <a:r>
              <a:rPr lang="sr-Latn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 21</a:t>
            </a:r>
            <a:r>
              <a:rPr lang="en-U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sr-Latn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XXX </a:t>
            </a:r>
            <a:r>
              <a:rPr lang="sr-Cyrl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или</a:t>
            </a:r>
            <a:r>
              <a:rPr lang="sr-Latn-C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 XXY</a:t>
            </a:r>
            <a:r>
              <a:rPr lang="en-US" altLang="en-US" sz="280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7765"/>
    </mc:Choice>
    <mc:Fallback>
      <p:transition spd="slow" advTm="3776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74D02951-E337-47AE-89EF-A50AF35B4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90600"/>
            <a:ext cx="45720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None/>
            </a:pPr>
            <a:r>
              <a:rPr lang="en-US" altLang="en-US" sz="2600">
                <a:latin typeface="Constantia" panose="02030602050306030303" pitchFamily="18" charset="0"/>
              </a:rPr>
              <a:t>   </a:t>
            </a:r>
            <a:r>
              <a:rPr lang="sr-Cyrl-CS" altLang="en-US" sz="2600" b="1"/>
              <a:t>Анеуплоидије </a:t>
            </a:r>
            <a:r>
              <a:rPr lang="sr-Latn-CS" altLang="en-US" sz="2600" b="1"/>
              <a:t>настај</a:t>
            </a:r>
            <a:r>
              <a:rPr lang="sr-Cyrl-CS" altLang="en-US" sz="2600" b="1"/>
              <a:t>у</a:t>
            </a:r>
            <a:r>
              <a:rPr lang="sr-Latn-CS" altLang="en-US" sz="2600" b="1"/>
              <a:t> услед</a:t>
            </a:r>
            <a:r>
              <a:rPr lang="sr-Cyrl-CS" altLang="en-US" sz="2600" b="1"/>
              <a:t>:</a:t>
            </a:r>
            <a:endParaRPr lang="en-US" altLang="en-US" sz="2600" b="1"/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None/>
            </a:pPr>
            <a:endParaRPr lang="sr-Cyrl-CS" altLang="en-US" sz="2600" b="1"/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-"/>
            </a:pPr>
            <a:r>
              <a:rPr lang="sr-Latn-CS" altLang="en-US" sz="2400" b="1">
                <a:solidFill>
                  <a:srgbClr val="0000FF"/>
                </a:solidFill>
              </a:rPr>
              <a:t>нераздвајања</a:t>
            </a:r>
            <a:r>
              <a:rPr lang="sr-Latn-CS" altLang="en-US" sz="2400"/>
              <a:t> хромозома у анафази митозе (3n, 4n, 5n, 6n ћелије) или мејозе (2n, 3n гамети)</a:t>
            </a:r>
            <a:endParaRPr lang="sr-Cyrl-CS" altLang="en-US" sz="2400"/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Tx/>
              <a:buChar char="-"/>
            </a:pPr>
            <a:r>
              <a:rPr lang="sr-Cyrl-CS" altLang="en-US" sz="2400"/>
              <a:t>услед анафазног </a:t>
            </a:r>
            <a:r>
              <a:rPr lang="sr-Cyrl-CS" altLang="en-US" sz="2400" b="1">
                <a:solidFill>
                  <a:srgbClr val="0000FF"/>
                </a:solidFill>
              </a:rPr>
              <a:t>заостајања</a:t>
            </a:r>
            <a:r>
              <a:rPr lang="sr-Cyrl-CS" altLang="en-US" sz="2400"/>
              <a:t> хромозома</a:t>
            </a:r>
            <a:r>
              <a:rPr lang="sr-Latn-CS" altLang="en-US" sz="2400"/>
              <a:t>.</a:t>
            </a:r>
          </a:p>
        </p:txBody>
      </p:sp>
      <p:graphicFrame>
        <p:nvGraphicFramePr>
          <p:cNvPr id="2050" name="Object 5">
            <a:extLst>
              <a:ext uri="{FF2B5EF4-FFF2-40B4-BE49-F238E27FC236}">
                <a16:creationId xmlns:a16="http://schemas.microsoft.com/office/drawing/2014/main" xmlns="" id="{325D8570-8A8E-4D40-AA28-20AFD022BB0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76800" y="1524000"/>
          <a:ext cx="3886200" cy="3200400"/>
        </p:xfrm>
        <a:graphic>
          <a:graphicData uri="http://schemas.openxmlformats.org/presentationml/2006/ole">
            <p:oleObj spid="_x0000_s2054" name="Image" r:id="rId3" imgW="5028571" imgH="3428571" progId="Photoshop.Image.8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7030"/>
    </mc:Choice>
    <mc:Fallback>
      <p:transition spd="slow" advTm="1703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xmlns="" id="{AB40B01A-C3AE-4DFE-9844-60122864B2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3600" b="1" u="sng">
                <a:solidFill>
                  <a:schemeClr val="tx1"/>
                </a:solidFill>
                <a:latin typeface="Arial" panose="020B0604020202020204" pitchFamily="34" charset="0"/>
              </a:rPr>
              <a:t>Анеуплоидије </a:t>
            </a:r>
            <a:r>
              <a:rPr lang="sr-Cyrl-CS" altLang="en-US" sz="3600" b="1" u="sng">
                <a:solidFill>
                  <a:srgbClr val="0000FF"/>
                </a:solidFill>
                <a:latin typeface="Arial" panose="020B0604020202020204" pitchFamily="34" charset="0"/>
              </a:rPr>
              <a:t>полних</a:t>
            </a:r>
            <a:r>
              <a:rPr lang="sr-Cyrl-CS" altLang="en-US" sz="3600" b="1" u="sng">
                <a:solidFill>
                  <a:schemeClr val="tx1"/>
                </a:solidFill>
                <a:latin typeface="Arial" panose="020B0604020202020204" pitchFamily="34" charset="0"/>
              </a:rPr>
              <a:t> хромозома</a:t>
            </a:r>
            <a:endParaRPr lang="en-US" altLang="en-US" sz="3600" b="1" u="sng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xmlns="" id="{3FFD02AB-12A2-43C7-9A37-55C4DA0312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CS" altLang="en-US"/>
          </a:p>
          <a:p>
            <a:pPr eaLnBrk="1" hangingPunct="1"/>
            <a:r>
              <a:rPr lang="sr-Latn-CS" altLang="en-US">
                <a:latin typeface="Arial" panose="020B0604020202020204" pitchFamily="34" charset="0"/>
              </a:rPr>
              <a:t>Тарнеров синдром</a:t>
            </a:r>
            <a:r>
              <a:rPr lang="sr-Cyrl-CS" altLang="en-US">
                <a:latin typeface="Arial" panose="020B0604020202020204" pitchFamily="34" charset="0"/>
              </a:rPr>
              <a:t>(45, ХО)</a:t>
            </a:r>
            <a:endParaRPr lang="sr-Latn-CS" altLang="en-US">
              <a:latin typeface="Arial" panose="020B0604020202020204" pitchFamily="34" charset="0"/>
            </a:endParaRPr>
          </a:p>
          <a:p>
            <a:pPr eaLnBrk="1" hangingPunct="1"/>
            <a:r>
              <a:rPr lang="sr-Latn-CS" altLang="en-US">
                <a:latin typeface="Arial" panose="020B0604020202020204" pitchFamily="34" charset="0"/>
              </a:rPr>
              <a:t>Клинефелтеров синдром</a:t>
            </a:r>
            <a:r>
              <a:rPr lang="sr-Cyrl-CS" altLang="en-US">
                <a:latin typeface="Arial" panose="020B0604020202020204" pitchFamily="34" charset="0"/>
              </a:rPr>
              <a:t> (</a:t>
            </a:r>
            <a:r>
              <a:rPr lang="sr-Latn-CS" altLang="en-US">
                <a:latin typeface="Arial" panose="020B0604020202020204" pitchFamily="34" charset="0"/>
              </a:rPr>
              <a:t>47,XXY)</a:t>
            </a:r>
          </a:p>
          <a:p>
            <a:pPr eaLnBrk="1" hangingPunct="1"/>
            <a:r>
              <a:rPr lang="sr-Latn-CS" altLang="en-US">
                <a:latin typeface="Arial" panose="020B0604020202020204" pitchFamily="34" charset="0"/>
              </a:rPr>
              <a:t>Хипер Y синдром (</a:t>
            </a:r>
            <a:r>
              <a:rPr lang="en-US" altLang="en-US">
                <a:latin typeface="Arial" panose="020B0604020202020204" pitchFamily="34" charset="0"/>
              </a:rPr>
              <a:t>“</a:t>
            </a:r>
            <a:r>
              <a:rPr lang="sr-Latn-CS" altLang="en-US">
                <a:latin typeface="Arial" panose="020B0604020202020204" pitchFamily="34" charset="0"/>
              </a:rPr>
              <a:t>супер мушкарац</a:t>
            </a:r>
            <a:r>
              <a:rPr lang="en-US" altLang="en-US">
                <a:latin typeface="Arial" panose="020B0604020202020204" pitchFamily="34" charset="0"/>
              </a:rPr>
              <a:t>”</a:t>
            </a:r>
            <a:r>
              <a:rPr lang="sr-Latn-CS" altLang="en-US">
                <a:latin typeface="Arial" panose="020B0604020202020204" pitchFamily="34" charset="0"/>
              </a:rPr>
              <a:t>) (47,XYY)</a:t>
            </a:r>
          </a:p>
          <a:p>
            <a:pPr eaLnBrk="1" hangingPunct="1"/>
            <a:r>
              <a:rPr lang="sr-Latn-CS" altLang="en-US">
                <a:latin typeface="Arial" panose="020B0604020202020204" pitchFamily="34" charset="0"/>
              </a:rPr>
              <a:t>Хипер X синдром (</a:t>
            </a:r>
            <a:r>
              <a:rPr lang="en-US" altLang="en-US">
                <a:latin typeface="Arial" panose="020B0604020202020204" pitchFamily="34" charset="0"/>
              </a:rPr>
              <a:t>“</a:t>
            </a:r>
            <a:r>
              <a:rPr lang="sr-Latn-CS" altLang="en-US">
                <a:latin typeface="Arial" panose="020B0604020202020204" pitchFamily="34" charset="0"/>
              </a:rPr>
              <a:t>супер жена</a:t>
            </a:r>
            <a:r>
              <a:rPr lang="en-US" altLang="en-US">
                <a:latin typeface="Arial" panose="020B0604020202020204" pitchFamily="34" charset="0"/>
              </a:rPr>
              <a:t>”)</a:t>
            </a:r>
            <a:r>
              <a:rPr lang="sr-Latn-CS" altLang="en-US">
                <a:latin typeface="Arial" panose="020B0604020202020204" pitchFamily="34" charset="0"/>
              </a:rPr>
              <a:t>(47,XXX)</a:t>
            </a: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1395"/>
    </mc:Choice>
    <mc:Fallback>
      <p:transition spd="slow" advTm="21395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>
            <a:extLst>
              <a:ext uri="{FF2B5EF4-FFF2-40B4-BE49-F238E27FC236}">
                <a16:creationId xmlns:a16="http://schemas.microsoft.com/office/drawing/2014/main" xmlns="" id="{EBCE804C-2288-41CD-BAB1-E6C5F16C2ED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5791200" cy="1139825"/>
          </a:xfrm>
        </p:spPr>
        <p:txBody>
          <a:bodyPr/>
          <a:lstStyle/>
          <a:p>
            <a:pPr algn="ctr" eaLnBrk="1" hangingPunct="1"/>
            <a:r>
              <a:rPr lang="sr-Cyrl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Тарнеров синдром </a:t>
            </a:r>
            <a:br>
              <a:rPr lang="sr-Cyrl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sr-Latn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45,XO</a:t>
            </a:r>
            <a:endParaRPr lang="en-US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3076" name="Picture 13" descr="turners">
            <a:extLst>
              <a:ext uri="{FF2B5EF4-FFF2-40B4-BE49-F238E27FC236}">
                <a16:creationId xmlns:a16="http://schemas.microsoft.com/office/drawing/2014/main" xmlns="" id="{EB9EBE9F-24E1-4A0F-9ADC-DC298F63629B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324600" y="685800"/>
            <a:ext cx="2819400" cy="2125663"/>
          </a:xfrm>
          <a:noFill/>
        </p:spPr>
      </p:pic>
      <p:sp>
        <p:nvSpPr>
          <p:cNvPr id="3077" name="Rectangle 4">
            <a:extLst>
              <a:ext uri="{FF2B5EF4-FFF2-40B4-BE49-F238E27FC236}">
                <a16:creationId xmlns:a16="http://schemas.microsoft.com/office/drawing/2014/main" xmlns="" id="{1CA98FEF-5586-47DE-8F5B-01A350717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47800"/>
            <a:ext cx="5486400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sr-Latn-CS" altLang="en-US" sz="2000"/>
              <a:t>1</a:t>
            </a:r>
            <a:r>
              <a:rPr lang="en-US" altLang="en-US" sz="2000"/>
              <a:t>:</a:t>
            </a:r>
            <a:r>
              <a:rPr lang="sr-Latn-CS" altLang="en-US" sz="2000"/>
              <a:t>2500</a:t>
            </a:r>
            <a:r>
              <a:rPr lang="en-US" altLang="en-US" sz="2000"/>
              <a:t> </a:t>
            </a:r>
            <a:r>
              <a:rPr lang="sr-Cyrl-CS" altLang="en-US" sz="2000"/>
              <a:t>рођених девојчица</a:t>
            </a:r>
          </a:p>
          <a:p>
            <a:pPr eaLnBrk="1" hangingPunct="1">
              <a:buFontTx/>
              <a:buChar char="•"/>
            </a:pPr>
            <a:r>
              <a:rPr lang="sr-Cyrl-CS" altLang="en-US" sz="2000"/>
              <a:t>низак раст</a:t>
            </a:r>
            <a:r>
              <a:rPr lang="sr-Latn-CS" altLang="en-US" sz="2000"/>
              <a:t> (120-150 cm)</a:t>
            </a:r>
          </a:p>
          <a:p>
            <a:pPr eaLnBrk="1" hangingPunct="1">
              <a:buFontTx/>
              <a:buChar char="•"/>
            </a:pPr>
            <a:r>
              <a:rPr lang="sr-Cyrl-CS" altLang="en-US" sz="2000"/>
              <a:t>уместо гонада везивно ткиво</a:t>
            </a:r>
            <a:r>
              <a:rPr lang="en-US" altLang="en-US" sz="2000"/>
              <a:t> </a:t>
            </a:r>
            <a:r>
              <a:rPr lang="sr-Latn-CS" altLang="en-US" sz="2000"/>
              <a:t>-</a:t>
            </a:r>
            <a:r>
              <a:rPr lang="en-US" altLang="en-US" sz="2000"/>
              <a:t> </a:t>
            </a:r>
            <a:r>
              <a:rPr lang="sr-Cyrl-CS" altLang="en-US" sz="2000"/>
              <a:t>стерилне су</a:t>
            </a:r>
            <a:endParaRPr lang="sr-Latn-CS" altLang="en-US" sz="2000"/>
          </a:p>
          <a:p>
            <a:pPr eaLnBrk="1" hangingPunct="1">
              <a:buFontTx/>
              <a:buChar char="•"/>
            </a:pPr>
            <a:r>
              <a:rPr lang="sr-Cyrl-CS" altLang="en-US" sz="2000"/>
              <a:t>материца рудиментисана</a:t>
            </a:r>
            <a:endParaRPr lang="sr-Latn-CS" altLang="en-US" sz="2000"/>
          </a:p>
          <a:p>
            <a:pPr eaLnBrk="1" hangingPunct="1">
              <a:buFontTx/>
              <a:buChar char="•"/>
            </a:pPr>
            <a:r>
              <a:rPr lang="sr-Cyrl-CS" altLang="en-US" sz="2000"/>
              <a:t>уместо млечног жлезданог ткива везивно</a:t>
            </a:r>
            <a:endParaRPr lang="sr-Latn-CS" altLang="en-US" sz="2000"/>
          </a:p>
          <a:p>
            <a:pPr eaLnBrk="1" hangingPunct="1">
              <a:buFontTx/>
              <a:buChar char="•"/>
            </a:pPr>
            <a:r>
              <a:rPr lang="sr-Cyrl-CS" altLang="en-US" sz="2000"/>
              <a:t>р</a:t>
            </a:r>
            <a:r>
              <a:rPr lang="sr-Latn-CS" altLang="en-US" sz="2000"/>
              <a:t>terigium colli</a:t>
            </a:r>
          </a:p>
          <a:p>
            <a:pPr eaLnBrk="1" hangingPunct="1">
              <a:buFontTx/>
              <a:buChar char="•"/>
            </a:pPr>
            <a:r>
              <a:rPr lang="sr-Cyrl-CS" altLang="en-US" sz="2000"/>
              <a:t>с</a:t>
            </a:r>
            <a:r>
              <a:rPr lang="sr-Latn-CS" altLang="en-US" sz="2000"/>
              <a:t>utis laxa</a:t>
            </a:r>
          </a:p>
          <a:p>
            <a:pPr eaLnBrk="1" hangingPunct="1">
              <a:buFontTx/>
              <a:buChar char="•"/>
            </a:pPr>
            <a:r>
              <a:rPr lang="sr-Cyrl-CS" altLang="en-US" sz="2000"/>
              <a:t>едеми на стопалама и шакама</a:t>
            </a:r>
            <a:r>
              <a:rPr lang="sr-Latn-CS" altLang="en-US" sz="2000"/>
              <a:t> (</a:t>
            </a:r>
            <a:r>
              <a:rPr lang="sr-Cyrl-CS" altLang="en-US" sz="2000"/>
              <a:t>на рођењу</a:t>
            </a:r>
            <a:r>
              <a:rPr lang="sr-Latn-CS" altLang="en-US" sz="2000"/>
              <a:t>)</a:t>
            </a:r>
          </a:p>
          <a:p>
            <a:pPr eaLnBrk="1" hangingPunct="1">
              <a:buFontTx/>
              <a:buChar char="•"/>
            </a:pPr>
            <a:r>
              <a:rPr lang="sr-Cyrl-CS" altLang="en-US" sz="2000"/>
              <a:t>аномалије срца</a:t>
            </a:r>
            <a:endParaRPr lang="sr-Latn-CS" altLang="en-US" sz="2000"/>
          </a:p>
          <a:p>
            <a:pPr eaLnBrk="1" hangingPunct="1">
              <a:buFontTx/>
              <a:buChar char="•"/>
            </a:pPr>
            <a:r>
              <a:rPr lang="sr-Cyrl-CS" altLang="en-US" sz="2000"/>
              <a:t>ментално нормалне</a:t>
            </a:r>
          </a:p>
          <a:p>
            <a:pPr eaLnBrk="1" hangingPunct="1">
              <a:buFontTx/>
              <a:buChar char="•"/>
            </a:pPr>
            <a:r>
              <a:rPr lang="sr-Cyrl-CS" altLang="en-US" sz="2000"/>
              <a:t>могућ мозаицизам</a:t>
            </a:r>
            <a:endParaRPr lang="en-US" altLang="en-US" sz="2000"/>
          </a:p>
          <a:p>
            <a:pPr eaLnBrk="1" hangingPunct="1">
              <a:buFontTx/>
              <a:buChar char="•"/>
            </a:pPr>
            <a:endParaRPr lang="sr-Latn-CS" altLang="en-US" sz="2000"/>
          </a:p>
        </p:txBody>
      </p:sp>
      <p:pic>
        <p:nvPicPr>
          <p:cNvPr id="3078" name="Picture 13" descr="611.gif (1308318 bytes)">
            <a:hlinkClick r:id="rId4"/>
            <a:extLst>
              <a:ext uri="{FF2B5EF4-FFF2-40B4-BE49-F238E27FC236}">
                <a16:creationId xmlns:a16="http://schemas.microsoft.com/office/drawing/2014/main" xmlns="" id="{3F83A0C3-699B-406D-82A7-5BF8D0477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1381125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9" descr="2332XO1">
            <a:extLst>
              <a:ext uri="{FF2B5EF4-FFF2-40B4-BE49-F238E27FC236}">
                <a16:creationId xmlns:a16="http://schemas.microsoft.com/office/drawing/2014/main" xmlns="" id="{EBA4E47D-9C32-4D77-9208-EC4D428BD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1688" y="3733800"/>
            <a:ext cx="1992312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1" descr="2332XO2">
            <a:extLst>
              <a:ext uri="{FF2B5EF4-FFF2-40B4-BE49-F238E27FC236}">
                <a16:creationId xmlns:a16="http://schemas.microsoft.com/office/drawing/2014/main" xmlns="" id="{F6B90902-D813-4BD3-AE13-C5C49B5D7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5257800"/>
            <a:ext cx="205740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74" name="Object 8">
            <a:extLst>
              <a:ext uri="{FF2B5EF4-FFF2-40B4-BE49-F238E27FC236}">
                <a16:creationId xmlns:a16="http://schemas.microsoft.com/office/drawing/2014/main" xmlns="" id="{E7DC1324-6BE7-4ACF-BEDF-AA41A009F4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19400" y="4648200"/>
          <a:ext cx="2514600" cy="1989138"/>
        </p:xfrm>
        <a:graphic>
          <a:graphicData uri="http://schemas.openxmlformats.org/presentationml/2006/ole">
            <p:oleObj spid="_x0000_s3083" name="Image" r:id="rId8" imgW="7771429" imgH="6146032" progId="Photoshop.Image.8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6055"/>
    </mc:Choice>
    <mc:Fallback>
      <p:transition spd="slow" advTm="7605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xmlns="" id="{680B84F7-A0A8-4CF9-B5DF-CE848975AA4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sr-Cyrl-CS" sz="4000" b="1" dirty="0">
                <a:solidFill>
                  <a:srgbClr val="0000FF"/>
                </a:solidFill>
                <a:latin typeface="Arial" charset="0"/>
              </a:rPr>
              <a:t>Клинефелтеров синдром </a:t>
            </a:r>
            <a:r>
              <a:rPr lang="en-US" sz="4000" b="1" dirty="0">
                <a:solidFill>
                  <a:srgbClr val="0000FF"/>
                </a:solidFill>
                <a:latin typeface="Arial" charset="0"/>
              </a:rPr>
              <a:t>47,XXY</a:t>
            </a:r>
          </a:p>
        </p:txBody>
      </p:sp>
      <p:pic>
        <p:nvPicPr>
          <p:cNvPr id="19459" name="Picture 7" descr="xxy">
            <a:extLst>
              <a:ext uri="{FF2B5EF4-FFF2-40B4-BE49-F238E27FC236}">
                <a16:creationId xmlns:a16="http://schemas.microsoft.com/office/drawing/2014/main" xmlns="" id="{150A9962-903E-4F28-B308-945309CA8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828800"/>
            <a:ext cx="3048000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4">
            <a:extLst>
              <a:ext uri="{FF2B5EF4-FFF2-40B4-BE49-F238E27FC236}">
                <a16:creationId xmlns:a16="http://schemas.microsoft.com/office/drawing/2014/main" xmlns="" id="{1DEEA4D6-CAB2-47EB-B0FD-4CD2F5EFCD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600200"/>
            <a:ext cx="64008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sr-Cyrl-CS" altLang="en-US" sz="2000"/>
              <a:t>учесталост</a:t>
            </a:r>
            <a:r>
              <a:rPr lang="sr-Latn-CS" altLang="en-US" sz="2000"/>
              <a:t> 1</a:t>
            </a:r>
            <a:r>
              <a:rPr lang="en-US" altLang="en-US" sz="2000"/>
              <a:t>:1000</a:t>
            </a:r>
          </a:p>
          <a:p>
            <a:pPr eaLnBrk="1" hangingPunct="1">
              <a:buFontTx/>
              <a:buChar char="•"/>
            </a:pPr>
            <a:r>
              <a:rPr lang="sr-Cyrl-CS" altLang="en-US" sz="2000"/>
              <a:t>високог су раста</a:t>
            </a:r>
            <a:endParaRPr lang="sr-Latn-CS" altLang="en-US" sz="2000"/>
          </a:p>
          <a:p>
            <a:pPr eaLnBrk="1" hangingPunct="1">
              <a:buFontTx/>
              <a:buChar char="•"/>
            </a:pPr>
            <a:r>
              <a:rPr lang="sr-Cyrl-CS" altLang="en-US" sz="2000"/>
              <a:t>издужени екстремитети</a:t>
            </a:r>
            <a:endParaRPr lang="sr-Latn-CS" altLang="en-US" sz="2000"/>
          </a:p>
          <a:p>
            <a:pPr eaLnBrk="1" hangingPunct="1">
              <a:buFontTx/>
              <a:buChar char="•"/>
            </a:pPr>
            <a:r>
              <a:rPr lang="sr-Cyrl-CS" altLang="en-US" sz="2000"/>
              <a:t>имају крупније зубе</a:t>
            </a:r>
            <a:endParaRPr lang="en-US" altLang="en-US" sz="2000"/>
          </a:p>
          <a:p>
            <a:pPr eaLnBrk="1" hangingPunct="1">
              <a:buFontTx/>
              <a:buChar char="•"/>
            </a:pPr>
            <a:r>
              <a:rPr lang="sr-Cyrl-CS" altLang="en-US" sz="2000"/>
              <a:t>имају атрофију гонада</a:t>
            </a:r>
            <a:endParaRPr lang="sr-Latn-CS" altLang="en-US" sz="2000"/>
          </a:p>
          <a:p>
            <a:pPr eaLnBrk="1" hangingPunct="1">
              <a:buFontTx/>
              <a:buChar char="•"/>
            </a:pPr>
            <a:r>
              <a:rPr lang="sr-Cyrl-CS" altLang="en-US" sz="2000"/>
              <a:t>кратак полни уд</a:t>
            </a:r>
            <a:endParaRPr lang="en-US" altLang="en-US" sz="2000"/>
          </a:p>
          <a:p>
            <a:pPr eaLnBrk="1" hangingPunct="1">
              <a:buFontTx/>
              <a:buChar char="•"/>
            </a:pPr>
            <a:r>
              <a:rPr lang="sr-Cyrl-CS" altLang="en-US" sz="2000"/>
              <a:t>стерилни су</a:t>
            </a:r>
            <a:endParaRPr lang="en-US" altLang="en-US" sz="2000"/>
          </a:p>
          <a:p>
            <a:pPr eaLnBrk="1" hangingPunct="1">
              <a:buFontTx/>
              <a:buChar char="•"/>
            </a:pPr>
            <a:r>
              <a:rPr lang="sr-Latn-CS" altLang="en-US" sz="2000"/>
              <a:t>40% </a:t>
            </a:r>
            <a:r>
              <a:rPr lang="sr-Cyrl-CS" altLang="en-US" sz="2000"/>
              <a:t>има гинекомастију</a:t>
            </a:r>
            <a:endParaRPr lang="en-US" altLang="en-US" sz="2000"/>
          </a:p>
          <a:p>
            <a:pPr eaLnBrk="1" hangingPunct="1">
              <a:buFontTx/>
              <a:buChar char="•"/>
            </a:pPr>
            <a:r>
              <a:rPr lang="sr-Cyrl-CS" altLang="en-US" sz="2000"/>
              <a:t>недовољна маскулизованост</a:t>
            </a:r>
            <a:endParaRPr lang="en-US" altLang="en-US" sz="2000"/>
          </a:p>
          <a:p>
            <a:pPr eaLnBrk="1" hangingPunct="1">
              <a:buFontTx/>
              <a:buChar char="•"/>
            </a:pPr>
            <a:r>
              <a:rPr lang="sr-Cyrl-CS" altLang="en-US" sz="2000"/>
              <a:t>ментално су ретардирани</a:t>
            </a:r>
            <a:endParaRPr lang="en-US" altLang="en-US" sz="2000"/>
          </a:p>
        </p:txBody>
      </p:sp>
      <p:pic>
        <p:nvPicPr>
          <p:cNvPr id="19461" name="Picture 13" descr="klinefelter">
            <a:extLst>
              <a:ext uri="{FF2B5EF4-FFF2-40B4-BE49-F238E27FC236}">
                <a16:creationId xmlns:a16="http://schemas.microsoft.com/office/drawing/2014/main" xmlns="" id="{43F84099-6BC3-409A-8538-CC5B70E76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676400"/>
            <a:ext cx="1963738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9" descr="Fripure_preop">
            <a:extLst>
              <a:ext uri="{FF2B5EF4-FFF2-40B4-BE49-F238E27FC236}">
                <a16:creationId xmlns:a16="http://schemas.microsoft.com/office/drawing/2014/main" xmlns="" id="{4E78F7B9-C97E-4C3D-8ECE-47401BC04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929188"/>
            <a:ext cx="2376488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1" descr="img_malfo05">
            <a:extLst>
              <a:ext uri="{FF2B5EF4-FFF2-40B4-BE49-F238E27FC236}">
                <a16:creationId xmlns:a16="http://schemas.microsoft.com/office/drawing/2014/main" xmlns="" id="{3D029A20-29C7-425D-A470-F55D1EDB7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975225"/>
            <a:ext cx="3200400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4516"/>
    </mc:Choice>
    <mc:Fallback>
      <p:transition spd="slow" advTm="64516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xmlns="" id="{4DBC7B90-7EBA-4764-AA75-B8B5FDF6832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Cyrl-CS" altLang="en-US" sz="36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Варијације Клинефелтеровог синдрома </a:t>
            </a: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49,XXXXY</a:t>
            </a:r>
          </a:p>
        </p:txBody>
      </p:sp>
      <p:sp>
        <p:nvSpPr>
          <p:cNvPr id="20483" name="Rectangle 6">
            <a:extLst>
              <a:ext uri="{FF2B5EF4-FFF2-40B4-BE49-F238E27FC236}">
                <a16:creationId xmlns:a16="http://schemas.microsoft.com/office/drawing/2014/main" xmlns="" id="{5426D220-79CE-4399-A665-3607688B752D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457200" y="2133600"/>
            <a:ext cx="4038600" cy="4433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фенотип у потпуности одговара фенотипу особе са 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47,XXY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ментална ретардација израженија</a:t>
            </a:r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последица је нераздвајања хромозома у 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II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мејози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митози у постзиготном стадијуму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4" name="Picture 5" descr="49XXXXY">
            <a:extLst>
              <a:ext uri="{FF2B5EF4-FFF2-40B4-BE49-F238E27FC236}">
                <a16:creationId xmlns:a16="http://schemas.microsoft.com/office/drawing/2014/main" xmlns="" id="{D02F3325-A170-47DC-8059-1B7E60386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378075"/>
            <a:ext cx="3446463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3943"/>
    </mc:Choice>
    <mc:Fallback>
      <p:transition spd="slow" advTm="3394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xmlns="" id="{F1421635-1E26-477C-A10C-F2C6ED82EE0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Cyrl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Хипер </a:t>
            </a:r>
            <a:r>
              <a:rPr lang="sr-Latn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X</a:t>
            </a:r>
            <a:r>
              <a:rPr lang="sr-Cyrl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 синдром</a:t>
            </a:r>
            <a:br>
              <a:rPr lang="sr-Cyrl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sr-Latn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47,XXX</a:t>
            </a:r>
            <a:endParaRPr lang="en-US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21507" name="Picture 7" descr="XXXFemale">
            <a:extLst>
              <a:ext uri="{FF2B5EF4-FFF2-40B4-BE49-F238E27FC236}">
                <a16:creationId xmlns:a16="http://schemas.microsoft.com/office/drawing/2014/main" xmlns="" id="{DF0464E3-FCD9-4375-9A58-30A44BE6F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2362200"/>
            <a:ext cx="3937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4">
            <a:extLst>
              <a:ext uri="{FF2B5EF4-FFF2-40B4-BE49-F238E27FC236}">
                <a16:creationId xmlns:a16="http://schemas.microsoft.com/office/drawing/2014/main" xmlns="" id="{72B806DF-4CB6-4A71-85BC-637F407EC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133600"/>
            <a:ext cx="457200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sr-Cyrl-CS" altLang="en-US"/>
              <a:t> учесталост</a:t>
            </a:r>
            <a:r>
              <a:rPr lang="sr-Latn-CS" altLang="en-US"/>
              <a:t> 1</a:t>
            </a:r>
            <a:r>
              <a:rPr lang="en-US" altLang="en-US"/>
              <a:t>:1000 </a:t>
            </a:r>
            <a:r>
              <a:rPr lang="sr-Cyrl-CS" altLang="en-US"/>
              <a:t>жена</a:t>
            </a:r>
            <a:endParaRPr lang="en-U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нема специфичних симптома и малформација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</a:t>
            </a:r>
            <a:r>
              <a:rPr lang="sr-Latn-CS" altLang="en-US"/>
              <a:t>1/3 </a:t>
            </a:r>
            <a:r>
              <a:rPr lang="sr-Cyrl-CS" altLang="en-US"/>
              <a:t>има блажу менталну ретардацију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фенотип варира од нормалних особа до Тарнера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високог су раста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полно развиће нормално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фертилност обично нормална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потомство углавном нормално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примарна или секундарна аменореа</a:t>
            </a:r>
            <a:r>
              <a:rPr lang="en-US" altLang="en-US"/>
              <a:t>, </a:t>
            </a:r>
            <a:r>
              <a:rPr lang="sr-Cyrl-CS" altLang="en-US"/>
              <a:t>рана менопауза, оскудна менструација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6316"/>
    </mc:Choice>
    <mc:Fallback>
      <p:transition spd="slow" advTm="46316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xmlns="" id="{713BA82C-A7FE-4089-A376-21AB73C859D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Cyrl-CS" altLang="en-US" sz="4400" b="1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Полизомије хромозома</a:t>
            </a:r>
            <a:r>
              <a:rPr lang="sr-Latn-CS" altLang="en-US" sz="4400" b="1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X</a:t>
            </a:r>
            <a:endParaRPr lang="en-US" altLang="en-US" sz="4400" b="1">
              <a:solidFill>
                <a:srgbClr val="0000FF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xmlns="" id="{2E4C91BB-CF69-4BC0-BBA4-F6226351CEE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381000" y="1981200"/>
            <a:ext cx="8229600" cy="43894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800" b="1">
                <a:solidFill>
                  <a:srgbClr val="E62F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48,XXXX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Ментални поремећај</a:t>
            </a:r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Дисфункција оваријума</a:t>
            </a:r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Понеке су фертилне</a:t>
            </a:r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800" b="1">
                <a:solidFill>
                  <a:srgbClr val="E62F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49,XXXXX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Већа ментална ретардација</a:t>
            </a:r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Настају због грешке у нераздвајању хромозома током мејозе 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II.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3260"/>
    </mc:Choice>
    <mc:Fallback>
      <p:transition spd="slow" advTm="4326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xmlns="" id="{1123EF4B-713B-41BA-A52E-B6C5409F0B0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609600"/>
            <a:ext cx="6629400" cy="1143000"/>
          </a:xfrm>
        </p:spPr>
        <p:txBody>
          <a:bodyPr/>
          <a:lstStyle/>
          <a:p>
            <a:pPr algn="ctr" eaLnBrk="1" hangingPunct="1"/>
            <a:r>
              <a:rPr lang="sr-Cyrl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Хипер </a:t>
            </a:r>
            <a:r>
              <a:rPr lang="sr-Latn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Y </a:t>
            </a:r>
            <a:r>
              <a:rPr lang="sr-Cyrl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синдром</a:t>
            </a:r>
            <a:br>
              <a:rPr lang="sr-Cyrl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sr-Latn-CS" altLang="en-US" sz="4000" b="1">
                <a:solidFill>
                  <a:srgbClr val="0000FF"/>
                </a:solidFill>
                <a:latin typeface="Arial" panose="020B0604020202020204" pitchFamily="34" charset="0"/>
              </a:rPr>
              <a:t>47,XYY</a:t>
            </a:r>
            <a:endParaRPr lang="en-US" altLang="en-US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23555" name="Picture 7" descr="XYYMale">
            <a:extLst>
              <a:ext uri="{FF2B5EF4-FFF2-40B4-BE49-F238E27FC236}">
                <a16:creationId xmlns:a16="http://schemas.microsoft.com/office/drawing/2014/main" xmlns="" id="{6537EEC4-6411-44CF-B066-6BCE6CACB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57400"/>
            <a:ext cx="4343400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4">
            <a:extLst>
              <a:ext uri="{FF2B5EF4-FFF2-40B4-BE49-F238E27FC236}">
                <a16:creationId xmlns:a16="http://schemas.microsoft.com/office/drawing/2014/main" xmlns="" id="{7199E4AD-1F31-451C-88D1-B0A456367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286000"/>
            <a:ext cx="40386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учесталост </a:t>
            </a:r>
            <a:r>
              <a:rPr lang="en-U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1:1000</a:t>
            </a:r>
            <a:r>
              <a:rPr lang="sr-Latn-C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мушке новорођенчади</a:t>
            </a:r>
            <a:endParaRPr lang="sr-Latn-CS" altLang="en-US" sz="19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високог су раста </a:t>
            </a:r>
            <a:r>
              <a:rPr lang="en-U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(180-186 cm)</a:t>
            </a:r>
            <a:endParaRPr lang="sr-Latn-CS" altLang="en-US" sz="19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крупнији зуби</a:t>
            </a:r>
            <a:endParaRPr lang="en-US" altLang="en-US" sz="19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хипоплазија гениталија</a:t>
            </a:r>
            <a:endParaRPr lang="en-US" altLang="en-US" sz="19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асоцијално понашање</a:t>
            </a:r>
            <a:endParaRPr lang="sr-Latn-CS" altLang="en-US" sz="19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обично су </a:t>
            </a:r>
            <a:r>
              <a:rPr lang="sr-Cyrl-CS" altLang="en-US" sz="19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ментално нормални</a:t>
            </a:r>
            <a:endParaRPr lang="sr-Latn-CS" altLang="en-US" sz="19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репродукција углавном нормална</a:t>
            </a:r>
            <a:endParaRPr lang="sr-Latn-CS" altLang="en-US" sz="19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углавном имају нормално потомство</a:t>
            </a:r>
            <a:endParaRPr lang="sr-Latn-CS" altLang="en-US" sz="1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1914"/>
    </mc:Choice>
    <mc:Fallback>
      <p:transition spd="slow" advTm="31914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xmlns="" id="{50F2755E-B4EF-4289-A66C-73F888BD4A9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sr-Cyrl-CS" altLang="en-US" sz="4400" b="1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Полизомије хромозома </a:t>
            </a:r>
            <a:r>
              <a:rPr lang="sr-Latn-CS" altLang="en-US" sz="4400" b="1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</a:t>
            </a:r>
            <a:r>
              <a:rPr lang="sr-Cyrl-CS" altLang="en-US" sz="4400" b="1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4400" b="1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48,XYYY </a:t>
            </a:r>
            <a:r>
              <a:rPr lang="sr-Cyrl-CS" altLang="en-US" sz="4400" b="1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и</a:t>
            </a:r>
            <a:r>
              <a:rPr lang="sr-Latn-CS" altLang="en-US" sz="4400" b="1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49,XYYYY</a:t>
            </a:r>
            <a:endParaRPr lang="en-US" altLang="en-US" sz="4400" b="1">
              <a:solidFill>
                <a:srgbClr val="0000FF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xmlns="" id="{1D41ED1F-65B3-4D89-ADA9-2A4C4185CB6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57200" y="2438400"/>
            <a:ext cx="8229600" cy="3733800"/>
          </a:xfrm>
        </p:spPr>
        <p:txBody>
          <a:bodyPr/>
          <a:lstStyle/>
          <a:p>
            <a:pPr eaLnBrk="1" hangingPunct="1"/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Ретко се срећу у популацији</a:t>
            </a:r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Високи су</a:t>
            </a:r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Агресивнији су од претходних</a:t>
            </a:r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Интелигенција је смањена у односу на претходне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7116"/>
    </mc:Choice>
    <mc:Fallback>
      <p:transition spd="slow" advTm="1711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xmlns="" id="{D97484AC-A0B4-4C87-8951-AD7AC1FCC0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>
                <a:solidFill>
                  <a:schemeClr val="tx1"/>
                </a:solidFill>
                <a:latin typeface="Arial" panose="020B0604020202020204" pitchFamily="34" charset="0"/>
              </a:rPr>
              <a:t>Врсте хромозомских аберација:</a:t>
            </a:r>
            <a:endParaRPr lang="en-US" altLang="en-US" sz="4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xmlns="" id="{FE095838-3481-4F6E-9C7E-857E36282E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981200"/>
            <a:ext cx="8229600" cy="4530725"/>
          </a:xfrm>
        </p:spPr>
        <p:txBody>
          <a:bodyPr/>
          <a:lstStyle/>
          <a:p>
            <a:pPr eaLnBrk="1" hangingPunct="1"/>
            <a:endParaRPr lang="en-US" altLang="en-US" b="1"/>
          </a:p>
          <a:p>
            <a:pPr eaLnBrk="1" hangingPunct="1"/>
            <a:r>
              <a:rPr lang="ru-RU" altLang="en-US" b="1">
                <a:latin typeface="Arial" panose="020B0604020202020204" pitchFamily="34" charset="0"/>
              </a:rPr>
              <a:t>Промене у броју хромозома</a:t>
            </a:r>
            <a:r>
              <a:rPr lang="en-US" altLang="en-US" b="1">
                <a:latin typeface="Arial" panose="020B0604020202020204" pitchFamily="34" charset="0"/>
              </a:rPr>
              <a:t> </a:t>
            </a:r>
            <a:r>
              <a:rPr lang="ru-RU" altLang="en-US" b="1">
                <a:latin typeface="Arial" panose="020B0604020202020204" pitchFamily="34" charset="0"/>
              </a:rPr>
              <a:t>-</a:t>
            </a:r>
            <a:r>
              <a:rPr lang="en-US" altLang="en-US" b="1">
                <a:latin typeface="Arial" panose="020B0604020202020204" pitchFamily="34" charset="0"/>
              </a:rPr>
              <a:t> </a:t>
            </a:r>
            <a:r>
              <a:rPr lang="ru-RU" altLang="en-US" b="1">
                <a:solidFill>
                  <a:srgbClr val="0000FF"/>
                </a:solidFill>
                <a:latin typeface="Arial" panose="020B0604020202020204" pitchFamily="34" charset="0"/>
              </a:rPr>
              <a:t>нумери</a:t>
            </a:r>
            <a:r>
              <a:rPr lang="sr-Latn-CS" altLang="en-US" b="1">
                <a:solidFill>
                  <a:srgbClr val="0000FF"/>
                </a:solidFill>
                <a:latin typeface="Arial" panose="020B0604020202020204" pitchFamily="34" charset="0"/>
              </a:rPr>
              <a:t>ч</a:t>
            </a:r>
            <a:r>
              <a:rPr lang="ru-RU" altLang="en-US" b="1">
                <a:solidFill>
                  <a:srgbClr val="0000FF"/>
                </a:solidFill>
                <a:latin typeface="Arial" panose="020B0604020202020204" pitchFamily="34" charset="0"/>
              </a:rPr>
              <a:t>ке</a:t>
            </a:r>
            <a:r>
              <a:rPr lang="ru-RU" altLang="en-US" b="1">
                <a:latin typeface="Arial" panose="020B0604020202020204" pitchFamily="34" charset="0"/>
              </a:rPr>
              <a:t> аберације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b="1">
              <a:latin typeface="Arial" panose="020B0604020202020204" pitchFamily="34" charset="0"/>
            </a:endParaRPr>
          </a:p>
          <a:p>
            <a:pPr eaLnBrk="1" hangingPunct="1"/>
            <a:r>
              <a:rPr lang="sr-Latn-CS" altLang="en-US" b="1">
                <a:latin typeface="Arial" panose="020B0604020202020204" pitchFamily="34" charset="0"/>
              </a:rPr>
              <a:t>Промене у структури хромозома</a:t>
            </a:r>
            <a:r>
              <a:rPr lang="en-US" altLang="en-US" b="1">
                <a:latin typeface="Arial" panose="020B0604020202020204" pitchFamily="34" charset="0"/>
              </a:rPr>
              <a:t> </a:t>
            </a:r>
            <a:r>
              <a:rPr lang="sr-Latn-CS" altLang="en-US" b="1">
                <a:latin typeface="Arial" panose="020B0604020202020204" pitchFamily="34" charset="0"/>
              </a:rPr>
              <a:t>-</a:t>
            </a:r>
            <a:r>
              <a:rPr lang="en-US" altLang="en-US" b="1">
                <a:latin typeface="Arial" panose="020B0604020202020204" pitchFamily="34" charset="0"/>
              </a:rPr>
              <a:t> </a:t>
            </a:r>
            <a:r>
              <a:rPr lang="sr-Latn-CS" altLang="en-US" b="1">
                <a:solidFill>
                  <a:srgbClr val="0000FF"/>
                </a:solidFill>
                <a:latin typeface="Arial" panose="020B0604020202020204" pitchFamily="34" charset="0"/>
              </a:rPr>
              <a:t>структурне</a:t>
            </a:r>
            <a:r>
              <a:rPr lang="sr-Latn-CS" altLang="en-US" b="1">
                <a:latin typeface="Arial" panose="020B0604020202020204" pitchFamily="34" charset="0"/>
              </a:rPr>
              <a:t> аберације</a:t>
            </a:r>
            <a:endParaRPr lang="en-US" altLang="en-US" b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612"/>
    </mc:Choice>
    <mc:Fallback>
      <p:transition spd="slow" advTm="14612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xmlns="" id="{2C267535-DC41-4BC5-B756-636B3A411CF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CS" altLang="en-US" sz="3600" b="1">
                <a:solidFill>
                  <a:schemeClr val="tx1"/>
                </a:solidFill>
                <a:latin typeface="Arial" panose="020B0604020202020204" pitchFamily="34" charset="0"/>
              </a:rPr>
              <a:t>Анеуплоидије </a:t>
            </a:r>
            <a: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аутозома</a:t>
            </a:r>
            <a:endParaRPr lang="en-US" altLang="en-US" sz="36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xmlns="" id="{1E82D62E-C339-44CA-9B8F-3B45E1FB7CCD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en-US" altLang="en-US"/>
          </a:p>
          <a:p>
            <a:pPr eaLnBrk="1" hangingPunct="1"/>
            <a:r>
              <a:rPr lang="sr-Latn-CS" altLang="en-US">
                <a:latin typeface="Arial" panose="020B0604020202020204" pitchFamily="34" charset="0"/>
              </a:rPr>
              <a:t>Даунов синдром (47,XX/XY(+21))</a:t>
            </a:r>
          </a:p>
          <a:p>
            <a:pPr eaLnBrk="1" hangingPunct="1"/>
            <a:r>
              <a:rPr lang="sr-Latn-CS" altLang="en-US">
                <a:latin typeface="Arial" panose="020B0604020202020204" pitchFamily="34" charset="0"/>
              </a:rPr>
              <a:t>Едвардсов синдром (47,XX/XY (+18))</a:t>
            </a:r>
          </a:p>
          <a:p>
            <a:pPr eaLnBrk="1" hangingPunct="1"/>
            <a:r>
              <a:rPr lang="sr-Latn-CS" altLang="en-US">
                <a:latin typeface="Arial" panose="020B0604020202020204" pitchFamily="34" charset="0"/>
              </a:rPr>
              <a:t>Патау синдром (47,XX/XY (+13))</a:t>
            </a:r>
            <a:endParaRPr lang="sr-Cyrl-CS" altLang="en-US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>
              <a:latin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>
                <a:latin typeface="Arial" panose="020B0604020202020204" pitchFamily="34" charset="0"/>
              </a:rPr>
              <a:t>	</a:t>
            </a:r>
            <a:r>
              <a:rPr lang="sr-Latn-CS" altLang="en-US">
                <a:latin typeface="Arial" panose="020B0604020202020204" pitchFamily="34" charset="0"/>
              </a:rPr>
              <a:t>Остале тризомије аутозома су изузетно ретке</a:t>
            </a:r>
            <a:r>
              <a:rPr lang="en-US" altLang="en-US">
                <a:latin typeface="Arial" panose="020B0604020202020204" pitchFamily="34" charset="0"/>
              </a:rPr>
              <a:t>,</a:t>
            </a:r>
            <a:r>
              <a:rPr lang="sr-Latn-CS" altLang="en-US">
                <a:latin typeface="Arial" panose="020B0604020202020204" pitchFamily="34" charset="0"/>
              </a:rPr>
              <a:t> па се не може предвидети њихова учесталост.</a:t>
            </a:r>
            <a:r>
              <a:rPr lang="sr-Latn-CS" altLang="en-US"/>
              <a:t> 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7842"/>
    </mc:Choice>
    <mc:Fallback>
      <p:transition spd="slow" advTm="17842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xmlns="" id="{94B825FF-377D-48A6-A381-DD8047C407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838200"/>
            <a:ext cx="6705600" cy="1543050"/>
          </a:xfrm>
        </p:spPr>
        <p:txBody>
          <a:bodyPr/>
          <a:lstStyle/>
          <a:p>
            <a:pPr algn="ctr" eaLnBrk="1" hangingPunct="1"/>
            <a: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Даунов синдром</a:t>
            </a:r>
            <a:b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sr-Latn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47,XX</a:t>
            </a:r>
            <a:r>
              <a:rPr lang="en-U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/XY</a:t>
            </a:r>
            <a:r>
              <a:rPr lang="sr-Latn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 (</a:t>
            </a:r>
            <a:r>
              <a:rPr lang="en-U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+21)</a:t>
            </a:r>
            <a: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, </a:t>
            </a:r>
            <a:b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sr-Cyrl-CS" altLang="en-US" sz="2800" b="1">
                <a:solidFill>
                  <a:srgbClr val="0000FF"/>
                </a:solidFill>
                <a:latin typeface="Arial" panose="020B0604020202020204" pitchFamily="34" charset="0"/>
              </a:rPr>
              <a:t>монголоидна идиотија</a:t>
            </a:r>
            <a:endParaRPr lang="en-US" altLang="en-US" sz="28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xmlns="" id="{F68F1EC7-F1B4-4F0A-9A67-734A9D1CFD73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04800" y="3048000"/>
            <a:ext cx="8382000" cy="3276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учесталост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1</a:t>
            </a:r>
            <a:r>
              <a:rPr lang="en-U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:700</a:t>
            </a:r>
            <a:endParaRPr lang="sr-Latn-CS" altLang="en-US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на учесталост утичу године мајке 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(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преко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35 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година старости 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-1</a:t>
            </a:r>
            <a:r>
              <a:rPr lang="en-U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:230, 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преко</a:t>
            </a:r>
            <a:r>
              <a:rPr lang="en-U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40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година старости </a:t>
            </a:r>
            <a:r>
              <a:rPr lang="en-U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-1:50)</a:t>
            </a:r>
            <a:endParaRPr lang="sr-Latn-CS" altLang="en-US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95% 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има просту тризомију</a:t>
            </a:r>
            <a:endParaRPr lang="sr-Latn-CS" altLang="en-US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5% 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последица структурне аберације - транслокације 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(46,XX</a:t>
            </a:r>
            <a:r>
              <a:rPr lang="en-U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/XY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(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t21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)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ретко може настати и</a:t>
            </a:r>
            <a:r>
              <a:rPr lang="en-U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услед 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дупликације сегмента 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q22</a:t>
            </a:r>
            <a:r>
              <a:rPr lang="en-U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на хромозому 21 (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21q22</a:t>
            </a:r>
            <a:r>
              <a:rPr lang="en-U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)</a:t>
            </a:r>
            <a:endParaRPr lang="sr-Latn-CS" altLang="en-US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/>
          </a:p>
        </p:txBody>
      </p:sp>
      <p:pic>
        <p:nvPicPr>
          <p:cNvPr id="26628" name="Picture 6" descr="happybaby1">
            <a:extLst>
              <a:ext uri="{FF2B5EF4-FFF2-40B4-BE49-F238E27FC236}">
                <a16:creationId xmlns:a16="http://schemas.microsoft.com/office/drawing/2014/main" xmlns="" id="{8ED8B976-644C-4792-A4CC-6F15F05CE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57200"/>
            <a:ext cx="259080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8321"/>
    </mc:Choice>
    <mc:Fallback>
      <p:transition spd="slow" advTm="48321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xmlns="" id="{A9654596-7310-46BB-8E66-BA1107DECA6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sr-Cyrl-CS" altLang="en-US" sz="36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Механизам настанка Дауновог синдрома</a:t>
            </a:r>
            <a:endParaRPr lang="en-US" altLang="en-US" sz="3600" b="1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7651" name="Picture 5" descr="downf">
            <a:extLst>
              <a:ext uri="{FF2B5EF4-FFF2-40B4-BE49-F238E27FC236}">
                <a16:creationId xmlns:a16="http://schemas.microsoft.com/office/drawing/2014/main" xmlns="" id="{889CBBCE-E2B8-4611-8E81-EEBB9386A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514600"/>
            <a:ext cx="45720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960"/>
    </mc:Choice>
    <mc:Fallback>
      <p:transition spd="slow" advTm="196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xmlns="" id="{99AD574C-BD85-40EA-9976-17A7858D7D5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5943600" cy="1676400"/>
          </a:xfrm>
        </p:spPr>
        <p:txBody>
          <a:bodyPr/>
          <a:lstStyle/>
          <a:p>
            <a:pPr algn="ctr" eaLnBrk="1" hangingPunct="1"/>
            <a: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Даунов синдром</a:t>
            </a:r>
            <a:b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sr-Latn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47,XX</a:t>
            </a:r>
            <a:r>
              <a:rPr lang="en-U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/XY</a:t>
            </a:r>
            <a:r>
              <a:rPr lang="sr-Latn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 (</a:t>
            </a:r>
            <a:r>
              <a:rPr lang="en-U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+21)</a:t>
            </a:r>
            <a: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, </a:t>
            </a:r>
            <a:b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sr-Cyrl-CS" altLang="en-US" sz="2800" b="1">
                <a:solidFill>
                  <a:srgbClr val="0000FF"/>
                </a:solidFill>
                <a:latin typeface="Arial" panose="020B0604020202020204" pitchFamily="34" charset="0"/>
              </a:rPr>
              <a:t>монголоидна идиотија</a:t>
            </a:r>
            <a:endParaRPr lang="en-US" altLang="en-US" sz="28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28675" name="Picture 10" descr="fig4">
            <a:extLst>
              <a:ext uri="{FF2B5EF4-FFF2-40B4-BE49-F238E27FC236}">
                <a16:creationId xmlns:a16="http://schemas.microsoft.com/office/drawing/2014/main" xmlns="" id="{DB3F16B3-CBC2-4E6E-8133-4CC02959B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90600"/>
            <a:ext cx="3276600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6">
            <a:extLst>
              <a:ext uri="{FF2B5EF4-FFF2-40B4-BE49-F238E27FC236}">
                <a16:creationId xmlns:a16="http://schemas.microsoft.com/office/drawing/2014/main" xmlns="" id="{4B4B2724-96CC-48B8-9A62-348FE5B27D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981200"/>
            <a:ext cx="7772400" cy="311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sr-Cyrl-CS" altLang="en-US"/>
              <a:t>овална глава са затупастим теменом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очни прорези монголоидно постављени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језик сув, велики и дубоко избраздан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усне суве и испуцале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ментална ретардација</a:t>
            </a:r>
            <a:r>
              <a:rPr lang="en-US" altLang="en-US"/>
              <a:t> </a:t>
            </a:r>
            <a:r>
              <a:rPr lang="sr-Cyrl-CS" altLang="en-US"/>
              <a:t>-</a:t>
            </a:r>
            <a:r>
              <a:rPr lang="en-US" altLang="en-US"/>
              <a:t> </a:t>
            </a:r>
            <a:r>
              <a:rPr lang="sr-Cyrl-CS" altLang="en-US"/>
              <a:t>степен идиота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кости кратке и широке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шака кратка и широка, на длану бразда четири прста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палац и прст до њега на стопалу више размакнути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конгениталне аномалије срца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повећан ризик за обољевање од леукемије и превремено старење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живе у просеку 16 година</a:t>
            </a:r>
            <a:endParaRPr lang="sr-Latn-CS" altLang="en-US"/>
          </a:p>
        </p:txBody>
      </p:sp>
      <p:pic>
        <p:nvPicPr>
          <p:cNvPr id="28677" name="Picture 9" descr="Go to fullsize image">
            <a:hlinkClick r:id="rId3"/>
            <a:extLst>
              <a:ext uri="{FF2B5EF4-FFF2-40B4-BE49-F238E27FC236}">
                <a16:creationId xmlns:a16="http://schemas.microsoft.com/office/drawing/2014/main" xmlns="" id="{666B697B-C77D-4A99-9C6E-A69F26261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029200"/>
            <a:ext cx="12287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5" descr="fig2">
            <a:extLst>
              <a:ext uri="{FF2B5EF4-FFF2-40B4-BE49-F238E27FC236}">
                <a16:creationId xmlns:a16="http://schemas.microsoft.com/office/drawing/2014/main" xmlns="" id="{410ED933-91E2-4C79-80B4-F04EBE63E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181600"/>
            <a:ext cx="13430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 descr="fig3">
            <a:extLst>
              <a:ext uri="{FF2B5EF4-FFF2-40B4-BE49-F238E27FC236}">
                <a16:creationId xmlns:a16="http://schemas.microsoft.com/office/drawing/2014/main" xmlns="" id="{3FF10344-31BB-4947-9E2C-36F26BA64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2363" y="5181600"/>
            <a:ext cx="11811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10" descr="majmunska brazda-1">
            <a:extLst>
              <a:ext uri="{FF2B5EF4-FFF2-40B4-BE49-F238E27FC236}">
                <a16:creationId xmlns:a16="http://schemas.microsoft.com/office/drawing/2014/main" xmlns="" id="{5DC9BAE9-01DA-42A7-B21B-1D389673D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953000"/>
            <a:ext cx="11874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419"/>
    </mc:Choice>
    <mc:Fallback>
      <p:transition spd="slow" advTm="50419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xmlns="" id="{B98D0339-7D3A-4234-8745-58A4B253645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4876800" cy="11398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sr-Cyrl-CS" sz="3600" b="1">
                <a:solidFill>
                  <a:srgbClr val="0000FF"/>
                </a:solidFill>
                <a:latin typeface="Arial" charset="0"/>
              </a:rPr>
              <a:t>Едвардсов синдром</a:t>
            </a:r>
            <a:r>
              <a:rPr lang="en-US" sz="3600" b="1">
                <a:solidFill>
                  <a:srgbClr val="0000FF"/>
                </a:solidFill>
                <a:latin typeface="Arial" charset="0"/>
              </a:rPr>
              <a:t/>
            </a:r>
            <a:br>
              <a:rPr lang="en-US" sz="3600" b="1">
                <a:solidFill>
                  <a:srgbClr val="0000FF"/>
                </a:solidFill>
                <a:latin typeface="Arial" charset="0"/>
              </a:rPr>
            </a:br>
            <a:r>
              <a:rPr lang="en-US" sz="3600" b="1">
                <a:solidFill>
                  <a:srgbClr val="0000FF"/>
                </a:solidFill>
                <a:latin typeface="Arial" charset="0"/>
              </a:rPr>
              <a:t>47, XX/XY(+18)</a:t>
            </a:r>
          </a:p>
        </p:txBody>
      </p:sp>
      <p:pic>
        <p:nvPicPr>
          <p:cNvPr id="29699" name="Picture 8" descr="TRISOMY-18--XX-MP05-476">
            <a:extLst>
              <a:ext uri="{FF2B5EF4-FFF2-40B4-BE49-F238E27FC236}">
                <a16:creationId xmlns:a16="http://schemas.microsoft.com/office/drawing/2014/main" xmlns="" id="{CCC9917D-59B1-450B-83AC-44E67F389743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867400" y="533400"/>
            <a:ext cx="3048000" cy="2236788"/>
          </a:xfrm>
        </p:spPr>
      </p:pic>
      <p:sp>
        <p:nvSpPr>
          <p:cNvPr id="29700" name="Rectangle 3">
            <a:extLst>
              <a:ext uri="{FF2B5EF4-FFF2-40B4-BE49-F238E27FC236}">
                <a16:creationId xmlns:a16="http://schemas.microsoft.com/office/drawing/2014/main" xmlns="" id="{203808C6-2AFE-4485-A440-01AD8D2758E0}"/>
              </a:ext>
            </a:extLst>
          </p:cNvPr>
          <p:cNvSpPr>
            <a:spLocks/>
          </p:cNvSpPr>
          <p:nvPr/>
        </p:nvSpPr>
        <p:spPr bwMode="auto">
          <a:xfrm>
            <a:off x="152400" y="1524000"/>
            <a:ext cx="59436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2000">
                <a:cs typeface="Times New Roman" panose="02020603050405020304" pitchFamily="18" charset="0"/>
              </a:rPr>
              <a:t>учесталост </a:t>
            </a:r>
            <a:r>
              <a:rPr lang="sr-Latn-CS" altLang="en-US" sz="2000">
                <a:cs typeface="Times New Roman" panose="02020603050405020304" pitchFamily="18" charset="0"/>
              </a:rPr>
              <a:t>1</a:t>
            </a:r>
            <a:r>
              <a:rPr lang="en-US" altLang="en-US" sz="2000">
                <a:cs typeface="Times New Roman" panose="02020603050405020304" pitchFamily="18" charset="0"/>
              </a:rPr>
              <a:t>:5000</a:t>
            </a:r>
            <a:endParaRPr lang="sr-Latn-CS" altLang="en-US" sz="2000"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Latn-CS" altLang="en-US" sz="2000">
                <a:cs typeface="Times New Roman" panose="02020603050405020304" pitchFamily="18" charset="0"/>
              </a:rPr>
              <a:t>95% </a:t>
            </a:r>
            <a:r>
              <a:rPr lang="sr-Cyrl-CS" altLang="en-US" sz="2000">
                <a:cs typeface="Times New Roman" panose="02020603050405020304" pitchFamily="18" charset="0"/>
              </a:rPr>
              <a:t>заврши као спонтани побачај</a:t>
            </a:r>
            <a:endParaRPr lang="sr-Latn-CS" altLang="en-US" sz="2000"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2000">
                <a:cs typeface="Times New Roman" panose="02020603050405020304" pitchFamily="18" charset="0"/>
              </a:rPr>
              <a:t>међу живорођенима преовлађује </a:t>
            </a:r>
            <a:r>
              <a:rPr lang="sr-Cyrl-CS" altLang="en-US" sz="2000" b="1">
                <a:cs typeface="Times New Roman" panose="02020603050405020304" pitchFamily="18" charset="0"/>
              </a:rPr>
              <a:t>женски пол</a:t>
            </a:r>
            <a:endParaRPr lang="sr-Latn-CS" altLang="en-US" sz="2000" b="1"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2000">
                <a:cs typeface="Times New Roman" panose="02020603050405020304" pitchFamily="18" charset="0"/>
              </a:rPr>
              <a:t>само</a:t>
            </a:r>
            <a:r>
              <a:rPr lang="sr-Latn-CS" altLang="en-US" sz="2000">
                <a:cs typeface="Times New Roman" panose="02020603050405020304" pitchFamily="18" charset="0"/>
              </a:rPr>
              <a:t> 10% </a:t>
            </a:r>
            <a:r>
              <a:rPr lang="sr-Cyrl-CS" altLang="en-US" sz="2000">
                <a:cs typeface="Times New Roman" panose="02020603050405020304" pitchFamily="18" charset="0"/>
              </a:rPr>
              <a:t>преживи 1. годину</a:t>
            </a:r>
            <a:endParaRPr lang="en-US" altLang="en-US" sz="2000"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2000">
                <a:cs typeface="Times New Roman" panose="02020603050405020304" pitchFamily="18" charset="0"/>
              </a:rPr>
              <a:t>тело у почетку хиппотонично, а касније хипертонично</a:t>
            </a:r>
            <a:endParaRPr lang="sr-Latn-CS" altLang="en-US" sz="2000"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2000">
                <a:cs typeface="Times New Roman" panose="02020603050405020304" pitchFamily="18" charset="0"/>
              </a:rPr>
              <a:t>ментална ретардација</a:t>
            </a:r>
            <a:endParaRPr lang="sr-Latn-CS" altLang="en-US" sz="2000"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2000">
                <a:cs typeface="Times New Roman" panose="02020603050405020304" pitchFamily="18" charset="0"/>
              </a:rPr>
              <a:t>микроцефалија</a:t>
            </a:r>
            <a:endParaRPr lang="sr-Latn-CS" altLang="en-US" sz="2000"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2000">
                <a:cs typeface="Times New Roman" panose="02020603050405020304" pitchFamily="18" charset="0"/>
              </a:rPr>
              <a:t>микрогнација</a:t>
            </a:r>
            <a:endParaRPr lang="sr-Latn-CS" altLang="en-US" sz="2000"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2000">
                <a:cs typeface="Times New Roman" panose="02020603050405020304" pitchFamily="18" charset="0"/>
              </a:rPr>
              <a:t>птоза капка</a:t>
            </a:r>
            <a:endParaRPr lang="sr-Latn-CS" altLang="en-US" sz="2000"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2000">
                <a:cs typeface="Times New Roman" panose="02020603050405020304" pitchFamily="18" charset="0"/>
              </a:rPr>
              <a:t>синдактилија 2. и 3. прста, полидактилија</a:t>
            </a:r>
            <a:endParaRPr lang="sr-Latn-CS" altLang="en-US" sz="2000"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2000">
                <a:cs typeface="Times New Roman" panose="02020603050405020304" pitchFamily="18" charset="0"/>
              </a:rPr>
              <a:t>јако затворена песница</a:t>
            </a:r>
            <a:endParaRPr lang="sr-Latn-CS" altLang="en-US" sz="2000"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</a:pPr>
            <a:r>
              <a:rPr lang="sr-Cyrl-CS" altLang="en-US" sz="2000">
                <a:cs typeface="Times New Roman" panose="02020603050405020304" pitchFamily="18" charset="0"/>
              </a:rPr>
              <a:t>врло често је присутан губитак вида</a:t>
            </a:r>
            <a:endParaRPr lang="sr-Latn-CS" altLang="en-US" sz="2000">
              <a:cs typeface="Times New Roman" panose="02020603050405020304" pitchFamily="18" charset="0"/>
            </a:endParaRPr>
          </a:p>
        </p:txBody>
      </p:sp>
      <p:pic>
        <p:nvPicPr>
          <p:cNvPr id="29701" name="Picture 25" descr="68">
            <a:extLst>
              <a:ext uri="{FF2B5EF4-FFF2-40B4-BE49-F238E27FC236}">
                <a16:creationId xmlns:a16="http://schemas.microsoft.com/office/drawing/2014/main" xmlns="" id="{20B32C15-8269-438D-BF5F-2A65205B7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257800"/>
            <a:ext cx="29718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10" descr="syndactyly">
            <a:extLst>
              <a:ext uri="{FF2B5EF4-FFF2-40B4-BE49-F238E27FC236}">
                <a16:creationId xmlns:a16="http://schemas.microsoft.com/office/drawing/2014/main" xmlns="" id="{D584ED05-3BF0-4B17-B964-D8A46BC36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971800"/>
            <a:ext cx="268605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12" descr="674Tri18-hand">
            <a:extLst>
              <a:ext uri="{FF2B5EF4-FFF2-40B4-BE49-F238E27FC236}">
                <a16:creationId xmlns:a16="http://schemas.microsoft.com/office/drawing/2014/main" xmlns="" id="{666055A4-4F2D-4C05-B960-37C181A63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029200"/>
            <a:ext cx="12255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10" descr="329px-Edwards-fig1">
            <a:extLst>
              <a:ext uri="{FF2B5EF4-FFF2-40B4-BE49-F238E27FC236}">
                <a16:creationId xmlns:a16="http://schemas.microsoft.com/office/drawing/2014/main" xmlns="" id="{4DD139BC-797D-48B4-A6B8-474F740A0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953000"/>
            <a:ext cx="1277938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118"/>
    </mc:Choice>
    <mc:Fallback>
      <p:transition spd="slow" advTm="50118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xmlns="" id="{BD6742FB-70E2-4648-AEA9-1169923E1F4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4114800" cy="1200150"/>
          </a:xfrm>
        </p:spPr>
        <p:txBody>
          <a:bodyPr/>
          <a:lstStyle/>
          <a:p>
            <a:pPr algn="ctr" eaLnBrk="1" hangingPunct="1"/>
            <a: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Патау синдром</a:t>
            </a:r>
            <a:r>
              <a:rPr lang="en-U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/>
            </a:r>
            <a:b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sr-Latn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47,XX</a:t>
            </a:r>
            <a:r>
              <a:rPr lang="en-U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/XY(+13)</a:t>
            </a:r>
          </a:p>
        </p:txBody>
      </p:sp>
      <p:pic>
        <p:nvPicPr>
          <p:cNvPr id="30723" name="Picture 8" descr="1746-1596-2-42-12-l">
            <a:hlinkClick r:id="rId2"/>
            <a:extLst>
              <a:ext uri="{FF2B5EF4-FFF2-40B4-BE49-F238E27FC236}">
                <a16:creationId xmlns:a16="http://schemas.microsoft.com/office/drawing/2014/main" xmlns="" id="{3A276711-52BA-42D1-850A-C582561EF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609600"/>
            <a:ext cx="2954338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4">
            <a:extLst>
              <a:ext uri="{FF2B5EF4-FFF2-40B4-BE49-F238E27FC236}">
                <a16:creationId xmlns:a16="http://schemas.microsoft.com/office/drawing/2014/main" xmlns="" id="{A4345531-E119-42FF-A2D9-AED9BF0DE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752600"/>
            <a:ext cx="56388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sr-Cyrl-CS" altLang="en-US"/>
              <a:t> учесталост </a:t>
            </a:r>
            <a:r>
              <a:rPr lang="sr-Latn-CS" altLang="en-US"/>
              <a:t>1</a:t>
            </a:r>
            <a:r>
              <a:rPr lang="en-US" altLang="en-US"/>
              <a:t>:</a:t>
            </a:r>
            <a:r>
              <a:rPr lang="sr-Latn-CS" altLang="en-US"/>
              <a:t>5000</a:t>
            </a:r>
          </a:p>
          <a:p>
            <a:pPr eaLnBrk="1" hangingPunct="1">
              <a:buFontTx/>
              <a:buChar char="•"/>
            </a:pPr>
            <a:r>
              <a:rPr lang="sr-Cyrl-CS" altLang="en-US"/>
              <a:t> само</a:t>
            </a:r>
            <a:r>
              <a:rPr lang="sr-Latn-CS" altLang="en-US"/>
              <a:t> 10% </a:t>
            </a:r>
            <a:r>
              <a:rPr lang="sr-Cyrl-CS" altLang="en-US"/>
              <a:t>преживи 1. годину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очни прорези антимонголоидни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микроцефалија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лобања абнормалног облика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хипоплазија лица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уши ниско постављене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расцеп усне са расцепом непца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полидактилија </a:t>
            </a:r>
            <a:endParaRPr lang="sr-Latn-CS" altLang="en-US"/>
          </a:p>
          <a:p>
            <a:pPr eaLnBrk="1" hangingPunct="1">
              <a:buFontTx/>
              <a:buChar char="•"/>
            </a:pPr>
            <a:r>
              <a:rPr lang="sr-Cyrl-CS" altLang="en-US"/>
              <a:t> ментална ретардација</a:t>
            </a:r>
            <a:endParaRPr lang="sr-Latn-CS" altLang="en-US"/>
          </a:p>
        </p:txBody>
      </p:sp>
      <p:pic>
        <p:nvPicPr>
          <p:cNvPr id="30725" name="Picture 19" descr="Ethapple">
            <a:extLst>
              <a:ext uri="{FF2B5EF4-FFF2-40B4-BE49-F238E27FC236}">
                <a16:creationId xmlns:a16="http://schemas.microsoft.com/office/drawing/2014/main" xmlns="" id="{B00D4BD7-2CCE-43C6-B5A7-FDC99DD72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657600"/>
            <a:ext cx="2087563" cy="291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12" descr="peri009">
            <a:extLst>
              <a:ext uri="{FF2B5EF4-FFF2-40B4-BE49-F238E27FC236}">
                <a16:creationId xmlns:a16="http://schemas.microsoft.com/office/drawing/2014/main" xmlns="" id="{F89F6469-0AFD-4884-A724-C34ACEE9A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10000"/>
            <a:ext cx="1798638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16" descr="5_65">
            <a:extLst>
              <a:ext uri="{FF2B5EF4-FFF2-40B4-BE49-F238E27FC236}">
                <a16:creationId xmlns:a16="http://schemas.microsoft.com/office/drawing/2014/main" xmlns="" id="{24D8608B-29FF-4CFE-A15C-7CA62B9B6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029200"/>
            <a:ext cx="1589088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14" descr="peri008">
            <a:extLst>
              <a:ext uri="{FF2B5EF4-FFF2-40B4-BE49-F238E27FC236}">
                <a16:creationId xmlns:a16="http://schemas.microsoft.com/office/drawing/2014/main" xmlns="" id="{8556A3C8-5783-49BD-9870-F027D0538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257800"/>
            <a:ext cx="18288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4770"/>
    </mc:Choice>
    <mc:Fallback>
      <p:transition spd="slow" advTm="3477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xmlns="" id="{42940797-4099-4051-B125-A960A0067FE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914400"/>
            <a:ext cx="5181600" cy="1162050"/>
          </a:xfrm>
        </p:spPr>
        <p:txBody>
          <a:bodyPr/>
          <a:lstStyle/>
          <a:p>
            <a:pPr algn="ctr" eaLnBrk="1" hangingPunct="1"/>
            <a:r>
              <a:rPr lang="sr-Cyrl-CS" altLang="en-US" sz="36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Тризомија</a:t>
            </a:r>
            <a:r>
              <a:rPr lang="sr-Latn-CS" altLang="en-US" sz="36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6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хромозома </a:t>
            </a:r>
            <a:r>
              <a:rPr lang="sr-Latn-CS" altLang="en-US" sz="36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br>
              <a:rPr lang="sr-Latn-CS" altLang="en-US" sz="36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36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47,XX/XY(</a:t>
            </a:r>
            <a:r>
              <a:rPr lang="en-US" altLang="en-US" sz="36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+8)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xmlns="" id="{8940A745-9E3C-4FB4-9CB8-1963292536F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28600" y="2514600"/>
            <a:ext cx="8610600" cy="40084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sr-Latn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описано је више од 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100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пацијената</a:t>
            </a:r>
            <a:endParaRPr lang="sr-Latn-CS" altLang="en-US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већина је имала мозаичну форму уз присуство нормалне линије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чешћи је </a:t>
            </a:r>
            <a:r>
              <a:rPr lang="sr-Cyrl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код дечака </a:t>
            </a:r>
            <a:r>
              <a:rPr lang="sr-Latn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(3:1)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тежина и дужина деце на рођењу су нормалне</a:t>
            </a:r>
            <a:endParaRPr lang="sr-Latn-CS" altLang="en-US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повећан обим главе са избоченим челом</a:t>
            </a:r>
            <a:endParaRPr lang="sr-Latn-CS" altLang="en-US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страбизам, птоза</a:t>
            </a:r>
            <a:endParaRPr lang="sr-Latn-CS" altLang="en-US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доња усна задебљала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присутан расцеп усне/непца</a:t>
            </a:r>
            <a:endParaRPr lang="sr-Latn-CS" altLang="en-US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скелетне малформације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-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кратак врат, широка рамена, 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спина бифида, кифосколиоза</a:t>
            </a:r>
            <a:endParaRPr lang="sr-Latn-CS" altLang="en-US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брахидактилија, клинодактилија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ограничена покретљивост зглобова руку и ногу </a:t>
            </a:r>
            <a:endParaRPr lang="sr-Latn-CS" altLang="en-US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хипоплазија тестиса, закаснели пубертет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прекобројне мамиле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748" name="Picture 5" descr="Go to fullsize image">
            <a:hlinkClick r:id="rId2"/>
            <a:extLst>
              <a:ext uri="{FF2B5EF4-FFF2-40B4-BE49-F238E27FC236}">
                <a16:creationId xmlns:a16="http://schemas.microsoft.com/office/drawing/2014/main" xmlns="" id="{0F8555F7-20B2-43DE-9C4C-CEB097594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609600"/>
            <a:ext cx="2187575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8593"/>
    </mc:Choice>
    <mc:Fallback>
      <p:transition spd="slow" advTm="58593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xmlns="" id="{1259030C-AC71-4D8C-BE91-0001EB80C0E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Cyrl-CS" altLang="en-US" sz="4400" b="1">
                <a:solidFill>
                  <a:srgbClr val="E62F10"/>
                </a:solidFill>
                <a:latin typeface="Arial" panose="020B0604020202020204" pitchFamily="34" charset="0"/>
              </a:rPr>
              <a:t>Миксоплоидија </a:t>
            </a:r>
            <a:br>
              <a:rPr lang="sr-Cyrl-CS" altLang="en-US" sz="4400" b="1">
                <a:solidFill>
                  <a:srgbClr val="E62F10"/>
                </a:solidFill>
                <a:latin typeface="Arial" panose="020B0604020202020204" pitchFamily="34" charset="0"/>
              </a:rPr>
            </a:br>
            <a:r>
              <a:rPr lang="sr-Cyrl-CS" altLang="en-US" sz="4400" b="1">
                <a:solidFill>
                  <a:srgbClr val="E62F10"/>
                </a:solidFill>
                <a:latin typeface="Arial" panose="020B0604020202020204" pitchFamily="34" charset="0"/>
              </a:rPr>
              <a:t>(мозаицизам)</a:t>
            </a:r>
            <a:endParaRPr lang="en-US" altLang="en-US" sz="4400" b="1">
              <a:solidFill>
                <a:srgbClr val="E62F10"/>
              </a:solidFill>
              <a:latin typeface="Arial" panose="020B0604020202020204" pitchFamily="34" charset="0"/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xmlns="" id="{5D94FE10-97BD-48CB-8B89-3ABE173F4141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57200" y="1828800"/>
            <a:ext cx="8229600" cy="4530725"/>
          </a:xfrm>
        </p:spPr>
        <p:txBody>
          <a:bodyPr/>
          <a:lstStyle/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r>
              <a:rPr lang="sr-Latn-CS" altLang="en-US" sz="2400">
                <a:latin typeface="Arial" panose="020B0604020202020204" pitchFamily="34" charset="0"/>
              </a:rPr>
              <a:t>Појава две или више линија ћелија у једном организму (пр. 46</a:t>
            </a:r>
            <a:r>
              <a:rPr lang="ru-RU" altLang="en-US" sz="2400">
                <a:latin typeface="Arial" panose="020B0604020202020204" pitchFamily="34" charset="0"/>
              </a:rPr>
              <a:t>/47)</a:t>
            </a: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None/>
            </a:pPr>
            <a:endParaRPr lang="sr-Latn-CS" altLang="en-US" sz="2400">
              <a:latin typeface="Arial" panose="020B0604020202020204" pitchFamily="34" charset="0"/>
            </a:endParaRP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r>
              <a:rPr lang="sr-Latn-CS" altLang="en-US" sz="2400">
                <a:latin typeface="Arial" panose="020B0604020202020204" pitchFamily="34" charset="0"/>
              </a:rPr>
              <a:t>Настаје услед грешке у митози у постзиготном стадијуму</a:t>
            </a:r>
            <a:r>
              <a:rPr lang="en-US" altLang="en-US" sz="2400">
                <a:latin typeface="Arial" panose="020B0604020202020204" pitchFamily="34" charset="0"/>
              </a:rPr>
              <a:t> </a:t>
            </a:r>
            <a:r>
              <a:rPr lang="sr-Latn-CS" altLang="en-US" sz="2400">
                <a:latin typeface="Arial" panose="020B0604020202020204" pitchFamily="34" charset="0"/>
              </a:rPr>
              <a:t>-</a:t>
            </a:r>
            <a:r>
              <a:rPr lang="en-US" altLang="en-US" sz="2400">
                <a:latin typeface="Arial" panose="020B0604020202020204" pitchFamily="34" charset="0"/>
              </a:rPr>
              <a:t> </a:t>
            </a:r>
            <a:r>
              <a:rPr lang="sr-Latn-CS" altLang="en-US" sz="2400">
                <a:latin typeface="Arial" panose="020B0604020202020204" pitchFamily="34" charset="0"/>
              </a:rPr>
              <a:t>било нераздвајањем хроматида, било заостајањем  хромозома у анафази</a:t>
            </a:r>
            <a:endParaRPr lang="sr-Cyrl-CS" altLang="en-US" sz="2400">
              <a:latin typeface="Arial" panose="020B0604020202020204" pitchFamily="34" charset="0"/>
            </a:endParaRP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None/>
            </a:pPr>
            <a:endParaRPr lang="sr-Cyrl-CS" altLang="en-US" sz="2400">
              <a:latin typeface="Arial" panose="020B0604020202020204" pitchFamily="34" charset="0"/>
            </a:endParaRP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r>
              <a:rPr lang="sr-Latn-CS" altLang="en-US" sz="2400">
                <a:latin typeface="Arial" panose="020B0604020202020204" pitchFamily="34" charset="0"/>
              </a:rPr>
              <a:t>Може да настане и после ембрионалног развића</a:t>
            </a:r>
            <a:r>
              <a:rPr lang="en-US" altLang="en-US" sz="2400">
                <a:latin typeface="Arial" panose="020B0604020202020204" pitchFamily="34" charset="0"/>
              </a:rPr>
              <a:t> </a:t>
            </a:r>
            <a:r>
              <a:rPr lang="sr-Latn-CS" altLang="en-US" sz="2400">
                <a:latin typeface="Arial" panose="020B0604020202020204" pitchFamily="34" charset="0"/>
              </a:rPr>
              <a:t>-</a:t>
            </a:r>
            <a:r>
              <a:rPr lang="en-US" altLang="en-US" sz="2400">
                <a:latin typeface="Arial" panose="020B0604020202020204" pitchFamily="34" charset="0"/>
              </a:rPr>
              <a:t> </a:t>
            </a:r>
            <a:r>
              <a:rPr lang="sr-Latn-CS" altLang="en-US" sz="2400">
                <a:latin typeface="Arial" panose="020B0604020202020204" pitchFamily="34" charset="0"/>
              </a:rPr>
              <a:t>као последица поремећене митозе у току процеса старења или у неоплазмама</a:t>
            </a: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None/>
            </a:pPr>
            <a:endParaRPr lang="sr-Cyrl-CS" altLang="en-US" sz="2400">
              <a:latin typeface="Arial" panose="020B0604020202020204" pitchFamily="34" charset="0"/>
            </a:endParaRP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r>
              <a:rPr lang="sr-Latn-CS" altLang="en-US" sz="2400">
                <a:latin typeface="Arial" panose="020B0604020202020204" pitchFamily="34" charset="0"/>
              </a:rPr>
              <a:t>Испитује се на фибробластима коже</a:t>
            </a: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None/>
            </a:pPr>
            <a:endParaRPr lang="sr-Cyrl-CS" altLang="en-US" sz="2400">
              <a:latin typeface="Arial" panose="020B0604020202020204" pitchFamily="34" charset="0"/>
            </a:endParaRPr>
          </a:p>
          <a:p>
            <a:pPr marL="547688" indent="-411163" eaLnBrk="1" hangingPunct="1">
              <a:lnSpc>
                <a:spcPct val="70000"/>
              </a:lnSpc>
              <a:buClr>
                <a:srgbClr val="000000"/>
              </a:buClr>
              <a:buFont typeface="Wingdings" panose="05000000000000000000" pitchFamily="2" charset="2"/>
              <a:buChar char=""/>
            </a:pPr>
            <a:r>
              <a:rPr lang="sr-Latn-CS" altLang="en-US" sz="2400">
                <a:latin typeface="Arial" panose="020B0604020202020204" pitchFamily="34" charset="0"/>
              </a:rPr>
              <a:t>Ћелијска линија са монозомијом аутозома завршава летално.</a:t>
            </a:r>
            <a:endParaRPr lang="en-US" altLang="en-US" sz="240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4028"/>
    </mc:Choice>
    <mc:Fallback>
      <p:transition spd="slow" advTm="54028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xmlns="" id="{F924550E-BE15-44A2-AEDB-B1BA161B82A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" y="304800"/>
            <a:ext cx="8763000" cy="1143000"/>
          </a:xfrm>
        </p:spPr>
        <p:txBody>
          <a:bodyPr/>
          <a:lstStyle/>
          <a:p>
            <a:pPr algn="ctr" eaLnBrk="1" hangingPunct="1"/>
            <a:r>
              <a:rPr lang="en-US" altLang="en-US" sz="28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Шематски приказ мозаицизма када су присутне две лозе ћелија,  кариотип 46,ХХ/45,Х</a:t>
            </a:r>
            <a:r>
              <a:rPr lang="en-US" altLang="en-US" sz="32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О</a:t>
            </a:r>
          </a:p>
        </p:txBody>
      </p:sp>
      <p:pic>
        <p:nvPicPr>
          <p:cNvPr id="33795" name="Picture 4" descr="http://services.dnadirect.com/img/content/common/turnerMosaic.gif">
            <a:extLst>
              <a:ext uri="{FF2B5EF4-FFF2-40B4-BE49-F238E27FC236}">
                <a16:creationId xmlns:a16="http://schemas.microsoft.com/office/drawing/2014/main" xmlns="" id="{E025DCAB-CCBD-4C98-A18C-71D0C256D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50"/>
          <a:stretch>
            <a:fillRect/>
          </a:stretch>
        </p:blipFill>
        <p:spPr bwMode="auto">
          <a:xfrm>
            <a:off x="1600200" y="2103438"/>
            <a:ext cx="5108575" cy="475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5789418-E497-46AE-8450-497D5FA3E61E}"/>
              </a:ext>
            </a:extLst>
          </p:cNvPr>
          <p:cNvSpPr/>
          <p:nvPr/>
        </p:nvSpPr>
        <p:spPr>
          <a:xfrm>
            <a:off x="1828800" y="6324600"/>
            <a:ext cx="27432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Ћелије којима недостаје један Х, кариотип 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45</a:t>
            </a:r>
            <a:r>
              <a:rPr lang="sr-Cyrl-R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,Х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3CA16D5-149E-4721-8B9B-7103D5C0301F}"/>
              </a:ext>
            </a:extLst>
          </p:cNvPr>
          <p:cNvSpPr/>
          <p:nvPr/>
        </p:nvSpPr>
        <p:spPr>
          <a:xfrm>
            <a:off x="1447800" y="3962400"/>
            <a:ext cx="27432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Нормалне ћелије, кариотип 46,ХХ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3FDC1B8-AF1A-4FE5-A484-8799E196A680}"/>
              </a:ext>
            </a:extLst>
          </p:cNvPr>
          <p:cNvSpPr/>
          <p:nvPr/>
        </p:nvSpPr>
        <p:spPr>
          <a:xfrm>
            <a:off x="5257800" y="6400800"/>
            <a:ext cx="2667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Хромозомски мозаицизам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5644"/>
    </mc:Choice>
    <mc:Fallback>
      <p:transition spd="slow" advTm="2564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xmlns="" id="{B74FD2FA-2AAF-4386-A195-02961270A8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b="1" u="sng">
                <a:solidFill>
                  <a:schemeClr val="tx1"/>
                </a:solidFill>
                <a:latin typeface="Arial" panose="020B0604020202020204" pitchFamily="34" charset="0"/>
              </a:rPr>
              <a:t>Нумеричке аберације</a:t>
            </a:r>
            <a:endParaRPr lang="en-US" altLang="en-US" b="1" u="sng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xmlns="" id="{670DEFD7-B24C-4974-A949-FA60B29A95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CS" altLang="en-US"/>
          </a:p>
          <a:p>
            <a:pPr eaLnBrk="1" hangingPunct="1"/>
            <a:r>
              <a:rPr lang="sr-Latn-CS" altLang="en-US" b="1" i="1">
                <a:solidFill>
                  <a:srgbClr val="0000FF"/>
                </a:solidFill>
                <a:latin typeface="Arial" panose="020B0604020202020204" pitchFamily="34" charset="0"/>
              </a:rPr>
              <a:t>Полиплоидије</a:t>
            </a:r>
            <a:r>
              <a:rPr lang="en-US" altLang="en-US" b="1" i="1">
                <a:latin typeface="Arial" panose="020B0604020202020204" pitchFamily="34" charset="0"/>
              </a:rPr>
              <a:t> </a:t>
            </a:r>
            <a:r>
              <a:rPr lang="sr-Latn-CS" altLang="en-US" b="1">
                <a:latin typeface="Arial" panose="020B0604020202020204" pitchFamily="34" charset="0"/>
              </a:rPr>
              <a:t>-</a:t>
            </a:r>
            <a:r>
              <a:rPr lang="en-US" altLang="en-US" b="1">
                <a:latin typeface="Arial" panose="020B0604020202020204" pitchFamily="34" charset="0"/>
              </a:rPr>
              <a:t> </a:t>
            </a:r>
            <a:r>
              <a:rPr lang="sr-Latn-CS" altLang="en-US" b="1">
                <a:latin typeface="Arial" panose="020B0604020202020204" pitchFamily="34" charset="0"/>
              </a:rPr>
              <a:t>промене у броју комплетних хромозомских гарнитура</a:t>
            </a:r>
            <a:r>
              <a:rPr lang="en-US" altLang="en-US" b="1">
                <a:latin typeface="Arial" panose="020B0604020202020204" pitchFamily="34" charset="0"/>
              </a:rPr>
              <a:t>, вишеструко умножавање n броја хромозома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sr-Latn-CS" altLang="en-US" b="1">
              <a:latin typeface="Arial" panose="020B0604020202020204" pitchFamily="34" charset="0"/>
            </a:endParaRPr>
          </a:p>
          <a:p>
            <a:pPr eaLnBrk="1" hangingPunct="1"/>
            <a:r>
              <a:rPr lang="sr-Latn-CS" altLang="en-US" b="1" i="1">
                <a:solidFill>
                  <a:srgbClr val="0000FF"/>
                </a:solidFill>
                <a:latin typeface="Arial" panose="020B0604020202020204" pitchFamily="34" charset="0"/>
              </a:rPr>
              <a:t>Анеуплоидије</a:t>
            </a:r>
            <a:r>
              <a:rPr lang="en-US" altLang="en-US" b="1" i="1">
                <a:latin typeface="Arial" panose="020B0604020202020204" pitchFamily="34" charset="0"/>
              </a:rPr>
              <a:t> </a:t>
            </a:r>
            <a:r>
              <a:rPr lang="sr-Latn-CS" altLang="en-US" b="1">
                <a:latin typeface="Arial" panose="020B0604020202020204" pitchFamily="34" charset="0"/>
              </a:rPr>
              <a:t>-</a:t>
            </a:r>
            <a:r>
              <a:rPr lang="en-US" altLang="en-US" b="1">
                <a:latin typeface="Arial" panose="020B0604020202020204" pitchFamily="34" charset="0"/>
              </a:rPr>
              <a:t> </a:t>
            </a:r>
            <a:r>
              <a:rPr lang="sr-Latn-CS" altLang="en-US" b="1">
                <a:latin typeface="Arial" panose="020B0604020202020204" pitchFamily="34" charset="0"/>
              </a:rPr>
              <a:t>промене у броју појединачних хромозома, било да се ради о њиховом мањку или вишку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2123"/>
    </mc:Choice>
    <mc:Fallback>
      <p:transition spd="slow" advTm="3212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xmlns="" id="{04D55407-56FC-48C0-A76B-9E5D8FF331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609600"/>
          </a:xfrm>
        </p:spPr>
        <p:txBody>
          <a:bodyPr/>
          <a:lstStyle/>
          <a:p>
            <a:pPr algn="ctr" eaLnBrk="1" hangingPunct="1"/>
            <a:r>
              <a:rPr lang="sr-Cyrl-CS" altLang="en-US" sz="4800" b="1" u="sng">
                <a:solidFill>
                  <a:srgbClr val="E62F10"/>
                </a:solidFill>
                <a:latin typeface="Arial" panose="020B0604020202020204" pitchFamily="34" charset="0"/>
              </a:rPr>
              <a:t>Полиплоидија</a:t>
            </a:r>
            <a:endParaRPr lang="en-US" altLang="en-US" sz="4800" b="1" u="sng">
              <a:solidFill>
                <a:srgbClr val="E62F10"/>
              </a:solidFill>
              <a:latin typeface="Arial" panose="020B0604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xmlns="" id="{239F8FDA-D154-487A-89A0-0E63DD6D88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229600" cy="1447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/>
              <a:t>   </a:t>
            </a:r>
            <a:r>
              <a:rPr lang="sr-Latn-CS" altLang="en-US" sz="2000">
                <a:latin typeface="Arial" panose="020B0604020202020204" pitchFamily="34" charset="0"/>
              </a:rPr>
              <a:t>настаје услед нераздвајања хромозома у анафази митозе (3n, 4n, 5n, 6n ћелије) или мејозе (2n, 3n гамети)</a:t>
            </a:r>
            <a:r>
              <a:rPr lang="sr-Cyrl-CS" altLang="en-US" sz="2000">
                <a:latin typeface="Arial" panose="020B0604020202020204" pitchFamily="34" charset="0"/>
              </a:rPr>
              <a:t> или услед заостајања хромозома</a:t>
            </a:r>
            <a:r>
              <a:rPr lang="sr-Latn-CS" altLang="en-US" sz="2000"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12292" name="Picture 7">
            <a:extLst>
              <a:ext uri="{FF2B5EF4-FFF2-40B4-BE49-F238E27FC236}">
                <a16:creationId xmlns:a16="http://schemas.microsoft.com/office/drawing/2014/main" xmlns="" id="{60D06751-1F57-4A9E-AD87-78A4FA824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667000"/>
            <a:ext cx="6067425" cy="38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5459"/>
    </mc:Choice>
    <mc:Fallback>
      <p:transition spd="slow" advTm="2545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>
            <a:extLst>
              <a:ext uri="{FF2B5EF4-FFF2-40B4-BE49-F238E27FC236}">
                <a16:creationId xmlns:a16="http://schemas.microsoft.com/office/drawing/2014/main" xmlns="" id="{EAA5494B-96A6-48BE-8409-FEEEAD00609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381000" y="762000"/>
            <a:ext cx="8382000" cy="5181600"/>
          </a:xfrm>
        </p:spPr>
        <p:txBody>
          <a:bodyPr/>
          <a:lstStyle/>
          <a:p>
            <a:pPr eaLnBrk="1" hangingPunct="1"/>
            <a:endParaRPr lang="sr-Latn-CS" altLang="en-US"/>
          </a:p>
          <a:p>
            <a:pPr eaLnBrk="1" hangingPunct="1">
              <a:buFont typeface="Wingdings" panose="05000000000000000000" pitchFamily="2" charset="2"/>
              <a:buChar char=""/>
            </a:pPr>
            <a:r>
              <a:rPr lang="en-US" altLang="en-US" sz="2500">
                <a:latin typeface="Arial" panose="020B0604020202020204" pitchFamily="34" charset="0"/>
              </a:rPr>
              <a:t>  </a:t>
            </a:r>
            <a:r>
              <a:rPr lang="sr-Cyrl-CS" altLang="en-US" sz="2500">
                <a:latin typeface="Arial" panose="020B0604020202020204" pitchFamily="34" charset="0"/>
              </a:rPr>
              <a:t>Полиплоидија је </a:t>
            </a:r>
            <a:r>
              <a:rPr lang="sr-Cyrl-CS" altLang="en-US" sz="2500" b="1">
                <a:latin typeface="Arial" panose="020B0604020202020204" pitchFamily="34" charset="0"/>
              </a:rPr>
              <a:t>летална</a:t>
            </a:r>
            <a:r>
              <a:rPr lang="sr-Cyrl-CS" altLang="en-US" sz="2500">
                <a:latin typeface="Arial" panose="020B0604020202020204" pitchFamily="34" charset="0"/>
              </a:rPr>
              <a:t> код човека</a:t>
            </a:r>
            <a:endParaRPr lang="en-US" altLang="en-US" sz="2500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"/>
            </a:pPr>
            <a:endParaRPr lang="en-US" altLang="en-US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"/>
            </a:pPr>
            <a:r>
              <a:rPr lang="en-US" altLang="en-US">
                <a:latin typeface="Arial" panose="020B0604020202020204" pitchFamily="34" charset="0"/>
              </a:rPr>
              <a:t>  </a:t>
            </a:r>
            <a:r>
              <a:rPr lang="sr-Latn-CS" altLang="en-US">
                <a:latin typeface="Arial" panose="020B0604020202020204" pitchFamily="34" charset="0"/>
              </a:rPr>
              <a:t>Код човека су описане 3</a:t>
            </a:r>
            <a:r>
              <a:rPr lang="en-US" altLang="en-US">
                <a:latin typeface="Arial" panose="020B0604020202020204" pitchFamily="34" charset="0"/>
              </a:rPr>
              <a:t>n</a:t>
            </a:r>
            <a:r>
              <a:rPr lang="sr-Latn-CS" altLang="en-US">
                <a:latin typeface="Arial" panose="020B0604020202020204" pitchFamily="34" charset="0"/>
              </a:rPr>
              <a:t> и 4</a:t>
            </a:r>
            <a:r>
              <a:rPr lang="en-US" altLang="en-US">
                <a:latin typeface="Arial" panose="020B0604020202020204" pitchFamily="34" charset="0"/>
              </a:rPr>
              <a:t>n</a:t>
            </a:r>
            <a:r>
              <a:rPr lang="sr-Latn-CS" altLang="en-US">
                <a:latin typeface="Arial" panose="020B0604020202020204" pitchFamily="34" charset="0"/>
              </a:rPr>
              <a:t> (3</a:t>
            </a:r>
            <a:r>
              <a:rPr lang="en-US" altLang="en-US">
                <a:latin typeface="Arial" panose="020B0604020202020204" pitchFamily="34" charset="0"/>
              </a:rPr>
              <a:t>n</a:t>
            </a:r>
            <a:r>
              <a:rPr lang="ru-RU" altLang="en-US">
                <a:latin typeface="Arial" panose="020B0604020202020204" pitchFamily="34" charset="0"/>
              </a:rPr>
              <a:t>=69, 4</a:t>
            </a:r>
            <a:r>
              <a:rPr lang="en-US" altLang="en-US">
                <a:latin typeface="Arial" panose="020B0604020202020204" pitchFamily="34" charset="0"/>
              </a:rPr>
              <a:t>n</a:t>
            </a:r>
            <a:r>
              <a:rPr lang="ru-RU" altLang="en-US">
                <a:latin typeface="Arial" panose="020B0604020202020204" pitchFamily="34" charset="0"/>
              </a:rPr>
              <a:t>=92 хромозома)</a:t>
            </a:r>
            <a:r>
              <a:rPr lang="sr-Latn-CS" altLang="en-US">
                <a:latin typeface="Arial" panose="020B0604020202020204" pitchFamily="34" charset="0"/>
              </a:rPr>
              <a:t>, а настају ендомитозом, поремећајем у мејози (2</a:t>
            </a:r>
            <a:r>
              <a:rPr lang="en-US" altLang="en-US">
                <a:latin typeface="Arial" panose="020B0604020202020204" pitchFamily="34" charset="0"/>
              </a:rPr>
              <a:t>n </a:t>
            </a:r>
            <a:r>
              <a:rPr lang="sr-Latn-CS" altLang="en-US">
                <a:latin typeface="Arial" panose="020B0604020202020204" pitchFamily="34" charset="0"/>
              </a:rPr>
              <a:t>гамети) </a:t>
            </a:r>
            <a:r>
              <a:rPr lang="ru-RU" altLang="en-US">
                <a:latin typeface="Arial" panose="020B0604020202020204" pitchFamily="34" charset="0"/>
              </a:rPr>
              <a:t>или </a:t>
            </a:r>
            <a:r>
              <a:rPr lang="sr-Latn-CS" altLang="en-US">
                <a:latin typeface="Arial" panose="020B0604020202020204" pitchFamily="34" charset="0"/>
              </a:rPr>
              <a:t>оплођењем </a:t>
            </a:r>
            <a:r>
              <a:rPr lang="ru-RU" altLang="en-US">
                <a:latin typeface="Arial" panose="020B0604020202020204" pitchFamily="34" charset="0"/>
              </a:rPr>
              <a:t>са </a:t>
            </a:r>
            <a:r>
              <a:rPr lang="sr-Latn-CS" altLang="en-US">
                <a:latin typeface="Arial" panose="020B0604020202020204" pitchFamily="34" charset="0"/>
              </a:rPr>
              <a:t>већим бројем сперматозоида</a:t>
            </a:r>
            <a:endParaRPr lang="en-US" altLang="en-US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"/>
            </a:pPr>
            <a:endParaRPr lang="en-US" altLang="en-US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"/>
            </a:pPr>
            <a:r>
              <a:rPr lang="en-US" altLang="en-US">
                <a:latin typeface="Arial" panose="020B0604020202020204" pitchFamily="34" charset="0"/>
              </a:rPr>
              <a:t>  </a:t>
            </a:r>
            <a:r>
              <a:rPr lang="ru-RU" altLang="en-US">
                <a:latin typeface="Arial" panose="020B0604020202020204" pitchFamily="34" charset="0"/>
              </a:rPr>
              <a:t>Нормално полиплоидију код </a:t>
            </a:r>
            <a:r>
              <a:rPr lang="sr-Latn-CS" altLang="en-US">
                <a:latin typeface="Arial" panose="020B0604020202020204" pitchFamily="34" charset="0"/>
              </a:rPr>
              <a:t>човека налазимо у делу ћелија неких ткива</a:t>
            </a:r>
            <a:r>
              <a:rPr lang="en-US" altLang="en-US">
                <a:latin typeface="Arial" panose="020B0604020202020204" pitchFamily="34" charset="0"/>
              </a:rPr>
              <a:t> </a:t>
            </a:r>
            <a:r>
              <a:rPr lang="sr-Latn-CS" altLang="en-US">
                <a:latin typeface="Arial" panose="020B0604020202020204" pitchFamily="34" charset="0"/>
              </a:rPr>
              <a:t>-</a:t>
            </a:r>
            <a:r>
              <a:rPr lang="en-US" altLang="en-US">
                <a:latin typeface="Arial" panose="020B0604020202020204" pitchFamily="34" charset="0"/>
              </a:rPr>
              <a:t> </a:t>
            </a:r>
            <a:r>
              <a:rPr lang="sr-Latn-CS" altLang="en-US">
                <a:latin typeface="Arial" panose="020B0604020202020204" pitchFamily="34" charset="0"/>
              </a:rPr>
              <a:t>у плаценти, јетри у току регенерације где настаје ендомитозом.</a:t>
            </a:r>
            <a:endParaRPr lang="en-US" altLang="en-US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3152"/>
    </mc:Choice>
    <mc:Fallback>
      <p:transition spd="slow" advTm="4315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7">
            <a:extLst>
              <a:ext uri="{FF2B5EF4-FFF2-40B4-BE49-F238E27FC236}">
                <a16:creationId xmlns:a16="http://schemas.microsoft.com/office/drawing/2014/main" xmlns="" id="{13FADF40-56E1-4399-A243-B82C24BF63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3810000" cy="1143000"/>
          </a:xfrm>
        </p:spPr>
        <p:txBody>
          <a:bodyPr/>
          <a:lstStyle/>
          <a:p>
            <a:pPr algn="ctr" eaLnBrk="1" hangingPunct="1"/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Триплоидија</a:t>
            </a: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b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20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5">
            <a:extLst>
              <a:ext uri="{FF2B5EF4-FFF2-40B4-BE49-F238E27FC236}">
                <a16:creationId xmlns:a16="http://schemas.microsoft.com/office/drawing/2014/main" xmlns="" id="{D4C79BCA-A8D8-4CAC-A30D-ACBA2DD6E1C8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28600" y="2286000"/>
            <a:ext cx="3733800" cy="3581400"/>
          </a:xfrm>
        </p:spPr>
        <p:txBody>
          <a:bodyPr/>
          <a:lstStyle/>
          <a:p>
            <a:r>
              <a:rPr lang="sr-Latn-CS" altLang="en-US" sz="2000" b="1">
                <a:latin typeface="Arial" panose="020B0604020202020204" pitchFamily="34" charset="0"/>
                <a:cs typeface="Times New Roman" panose="02020603050405020304" pitchFamily="18" charset="0"/>
              </a:rPr>
              <a:t>3n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(3n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=69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хромозома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)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, a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може настати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b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1.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Поремећајем мејозе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I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или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II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-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настају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диплоидни гамети</a:t>
            </a:r>
            <a:r>
              <a:rPr lang="sr-Latn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 (2n</a:t>
            </a:r>
            <a:r>
              <a:rPr lang="en-U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уместо</a:t>
            </a:r>
            <a:r>
              <a:rPr lang="en-U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 n)</a:t>
            </a:r>
            <a:r>
              <a:rPr lang="sr-Latn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sr-Latn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sr-Latn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sr-Latn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2.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Диспермијом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-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o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плођењем са два сперматозоида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b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       (n + 2n = 3n) 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en-US" altLang="en-US" sz="20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26" name="Object 4">
            <a:extLst>
              <a:ext uri="{FF2B5EF4-FFF2-40B4-BE49-F238E27FC236}">
                <a16:creationId xmlns:a16="http://schemas.microsoft.com/office/drawing/2014/main" xmlns="" id="{D1C786E7-133B-486F-89C4-32FEF33D64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19600" y="609600"/>
          <a:ext cx="4487863" cy="5746750"/>
        </p:xfrm>
        <a:graphic>
          <a:graphicData uri="http://schemas.openxmlformats.org/presentationml/2006/ole">
            <p:oleObj spid="_x0000_s1031" name="Image" r:id="rId3" imgW="6031746" imgH="6768254" progId="Photoshop.Image.8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3983"/>
    </mc:Choice>
    <mc:Fallback>
      <p:transition spd="slow" advTm="3398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7">
            <a:extLst>
              <a:ext uri="{FF2B5EF4-FFF2-40B4-BE49-F238E27FC236}">
                <a16:creationId xmlns:a16="http://schemas.microsoft.com/office/drawing/2014/main" xmlns="" id="{7F23E927-3850-449E-9E52-5E5C9FFE151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sr-Cyrl-CS" altLang="en-US" sz="3600" b="1">
                <a:solidFill>
                  <a:srgbClr val="0000FF"/>
                </a:solidFill>
                <a:latin typeface="Arial" panose="020B0604020202020204" pitchFamily="34" charset="0"/>
              </a:rPr>
              <a:t>Тетраплоидија</a:t>
            </a:r>
            <a: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br>
              <a:rPr lang="en-US" altLang="en-US" sz="3600" b="1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20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xmlns="" id="{C3D8BB4D-F3DA-45A9-9880-15CB0DFF36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981200"/>
            <a:ext cx="37338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altLang="en-US" sz="2000" b="1">
                <a:latin typeface="Arial" panose="020B0604020202020204" pitchFamily="34" charset="0"/>
                <a:cs typeface="Times New Roman" panose="02020603050405020304" pitchFamily="18" charset="0"/>
              </a:rPr>
              <a:t>4n 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(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4n=92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хромозома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)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, a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настаје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: </a:t>
            </a:r>
            <a:b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1. </a:t>
            </a:r>
            <a:r>
              <a:rPr lang="sr-Cyrl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Постзиготно</a:t>
            </a:r>
            <a:r>
              <a:rPr lang="en-U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-</a:t>
            </a:r>
            <a:r>
              <a:rPr lang="en-U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супресијом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деобе зигота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када су хромозоми удвојени а цитоплазма остаје неподељена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- e</a:t>
            </a:r>
            <a:r>
              <a:rPr lang="sr-Cyrl-CS" altLang="en-US" sz="2000" b="1" i="1">
                <a:latin typeface="Arial" panose="020B0604020202020204" pitchFamily="34" charset="0"/>
                <a:cs typeface="Times New Roman" panose="02020603050405020304" pitchFamily="18" charset="0"/>
              </a:rPr>
              <a:t>ндомитоза</a:t>
            </a:r>
            <a:endParaRPr lang="sr-Latn-CS" altLang="en-US" sz="2000" b="1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b="1" i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   2. 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O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плођењем са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три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сперматозоида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(n + 3n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=</a:t>
            </a:r>
            <a:r>
              <a:rPr lang="sr-Cyrl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4n)</a:t>
            </a:r>
            <a:r>
              <a:rPr lang="sr-Latn-CS" altLang="en-US" sz="200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US" altLang="en-US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1800">
                <a:latin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sr-Latn-CS" altLang="en-US" sz="1800"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en-US" altLang="en-US" sz="18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5" descr="tetraploidija XXYY">
            <a:extLst>
              <a:ext uri="{FF2B5EF4-FFF2-40B4-BE49-F238E27FC236}">
                <a16:creationId xmlns:a16="http://schemas.microsoft.com/office/drawing/2014/main" xmlns="" id="{66331E58-4F65-42D5-BDBF-0A53CE357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057400"/>
            <a:ext cx="49530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3309"/>
    </mc:Choice>
    <mc:Fallback>
      <p:transition spd="slow" advTm="3330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xmlns="" id="{9F6D5519-16F5-4610-900A-D82DAC911A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sr-Cyrl-CS" sz="4800" b="1" u="sng">
                <a:solidFill>
                  <a:srgbClr val="E62F10"/>
                </a:solidFill>
                <a:latin typeface="Arial" charset="0"/>
              </a:rPr>
              <a:t>Анеуплоидија</a:t>
            </a:r>
            <a:r>
              <a:rPr lang="en-US" sz="3400" b="1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Cyrl-CS" sz="3400" b="1">
                <a:solidFill>
                  <a:schemeClr val="tx1"/>
                </a:solidFill>
                <a:latin typeface="Arial" charset="0"/>
              </a:rPr>
              <a:t>–</a:t>
            </a:r>
            <a:r>
              <a:rPr lang="en-US" sz="3400" b="1" u="sng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US" sz="3400" b="1" u="sng">
                <a:solidFill>
                  <a:schemeClr val="tx1"/>
                </a:solidFill>
                <a:latin typeface="Arial" charset="0"/>
              </a:rPr>
            </a:br>
            <a:r>
              <a:rPr lang="sr-Cyrl-CS" sz="3400" b="1" u="sng">
                <a:solidFill>
                  <a:schemeClr val="tx1"/>
                </a:solidFill>
                <a:latin typeface="Arial" charset="0"/>
              </a:rPr>
              <a:t>хиподиплоидија и хипердиплоидија</a:t>
            </a:r>
            <a:endParaRPr lang="en-US" sz="3400" b="1" u="sng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xmlns="" id="{F7AEE398-7B15-4213-855A-158ACF7D3B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4530725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en-US">
                <a:latin typeface="Arial" panose="020B0604020202020204" pitchFamily="34" charset="0"/>
              </a:rPr>
              <a:t>Констатује се како у полним тако и у телесним </a:t>
            </a:r>
            <a:r>
              <a:rPr lang="sr-Latn-CS" altLang="en-US">
                <a:latin typeface="Arial" panose="020B0604020202020204" pitchFamily="34" charset="0"/>
              </a:rPr>
              <a:t>ћ</a:t>
            </a:r>
            <a:r>
              <a:rPr lang="ru-RU" altLang="en-US">
                <a:latin typeface="Arial" panose="020B0604020202020204" pitchFamily="34" charset="0"/>
              </a:rPr>
              <a:t>елијама</a:t>
            </a:r>
            <a:r>
              <a:rPr lang="sr-Latn-CS" altLang="en-US">
                <a:latin typeface="Arial" panose="020B0604020202020204" pitchFamily="34" charset="0"/>
              </a:rPr>
              <a:t>. </a:t>
            </a:r>
            <a:endParaRPr lang="sr-Cyrl-CS" altLang="en-US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>
                <a:latin typeface="Arial" panose="020B0604020202020204" pitchFamily="34" charset="0"/>
              </a:rPr>
              <a:t>Врсте анеуплоидиј</a:t>
            </a:r>
            <a:r>
              <a:rPr lang="en-US" altLang="en-US">
                <a:latin typeface="Arial" panose="020B0604020202020204" pitchFamily="34" charset="0"/>
              </a:rPr>
              <a:t>е </a:t>
            </a:r>
            <a:r>
              <a:rPr lang="sr-Cyrl-CS" altLang="en-US">
                <a:latin typeface="Arial" panose="020B0604020202020204" pitchFamily="34" charset="0"/>
              </a:rPr>
              <a:t>у телесним ћелијама:</a:t>
            </a:r>
            <a:endParaRPr lang="sr-Latn-CS" altLang="en-US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Latn-CS" altLang="en-US">
                <a:latin typeface="Arial" panose="020B0604020202020204" pitchFamily="34" charset="0"/>
              </a:rPr>
              <a:t>Монозомија (2</a:t>
            </a:r>
            <a:r>
              <a:rPr lang="en-US" altLang="en-US">
                <a:latin typeface="Arial" panose="020B0604020202020204" pitchFamily="34" charset="0"/>
              </a:rPr>
              <a:t>n</a:t>
            </a:r>
            <a:r>
              <a:rPr lang="sr-Latn-CS" altLang="en-US">
                <a:latin typeface="Arial" panose="020B0604020202020204" pitchFamily="34" charset="0"/>
              </a:rPr>
              <a:t>-1)</a:t>
            </a:r>
            <a:r>
              <a:rPr lang="sr-Cyrl-CS" altLang="en-US">
                <a:latin typeface="Arial" panose="020B0604020202020204" pitchFamily="34" charset="0"/>
              </a:rPr>
              <a:t>   </a:t>
            </a:r>
            <a:endParaRPr lang="sr-Latn-CS" altLang="en-US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Latn-CS" altLang="en-US">
                <a:latin typeface="Arial" panose="020B0604020202020204" pitchFamily="34" charset="0"/>
              </a:rPr>
              <a:t>Нулизомија (2</a:t>
            </a:r>
            <a:r>
              <a:rPr lang="en-US" altLang="en-US">
                <a:latin typeface="Arial" panose="020B0604020202020204" pitchFamily="34" charset="0"/>
              </a:rPr>
              <a:t>n</a:t>
            </a:r>
            <a:r>
              <a:rPr lang="sr-Latn-CS" altLang="en-US">
                <a:latin typeface="Arial" panose="020B0604020202020204" pitchFamily="34" charset="0"/>
              </a:rPr>
              <a:t>-2)</a:t>
            </a:r>
            <a:r>
              <a:rPr lang="sr-Cyrl-CS" altLang="en-US">
                <a:latin typeface="Arial" panose="020B0604020202020204" pitchFamily="34" charset="0"/>
              </a:rPr>
              <a:t>       </a:t>
            </a:r>
            <a:endParaRPr lang="sr-Latn-CS" altLang="en-US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Latn-CS" altLang="en-US">
                <a:latin typeface="Arial" panose="020B0604020202020204" pitchFamily="34" charset="0"/>
              </a:rPr>
              <a:t>Тризомија  (2</a:t>
            </a:r>
            <a:r>
              <a:rPr lang="en-US" altLang="en-US">
                <a:latin typeface="Arial" panose="020B0604020202020204" pitchFamily="34" charset="0"/>
              </a:rPr>
              <a:t>n+1)</a:t>
            </a:r>
            <a:r>
              <a:rPr lang="sr-Cyrl-CS" altLang="en-US">
                <a:latin typeface="Arial" panose="020B0604020202020204" pitchFamily="34" charset="0"/>
              </a:rPr>
              <a:t>  </a:t>
            </a:r>
            <a:endParaRPr lang="en-US" altLang="en-US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>
                <a:latin typeface="Arial" panose="020B0604020202020204" pitchFamily="34" charset="0"/>
              </a:rPr>
              <a:t>Тетразомија (2n+2)</a:t>
            </a:r>
            <a:r>
              <a:rPr lang="sr-Cyrl-CS" altLang="en-US">
                <a:latin typeface="Arial" panose="020B0604020202020204" pitchFamily="34" charset="0"/>
              </a:rPr>
              <a:t>   </a:t>
            </a:r>
            <a:endParaRPr lang="en-US" altLang="en-US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>
                <a:latin typeface="Arial" panose="020B0604020202020204" pitchFamily="34" charset="0"/>
              </a:rPr>
              <a:t>Двојна тризомија (2n+1+1)</a:t>
            </a:r>
            <a:r>
              <a:rPr lang="sr-Cyrl-CS" altLang="en-US">
                <a:latin typeface="Arial" panose="020B0604020202020204" pitchFamily="34" charset="0"/>
              </a:rPr>
              <a:t>   </a:t>
            </a: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5103"/>
    </mc:Choice>
    <mc:Fallback>
      <p:transition spd="slow" advTm="4510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xmlns="" id="{DFB64CB8-1F8B-4B96-842A-4FCC6F8F084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Cyrl-CS" altLang="en-US" sz="40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Нераздвајање хромозома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xmlns="" id="{2467B1AC-F52C-4B2A-A351-6E4598A4371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57200" y="2286000"/>
            <a:ext cx="8229600" cy="4389438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У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I 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или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II 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деоби мејозе настаје </a:t>
            </a:r>
            <a:r>
              <a:rPr lang="sr-Cyrl-CS" altLang="en-US" sz="2400" b="1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ПРИМАРНО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нераздвајање хромозома</a:t>
            </a:r>
            <a:endParaRPr lang="sr-Latn-CS" altLang="en-US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sr-Latn-CS" altLang="en-US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K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од особа са аберантним кариотипом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47, XX (</a:t>
            </a:r>
            <a:r>
              <a:rPr lang="en-U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+21) 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или</a:t>
            </a:r>
            <a:r>
              <a:rPr lang="en-U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47, XXX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-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њихове гоније</a:t>
            </a:r>
            <a:r>
              <a:rPr lang="sr-Latn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су тризомичне и у мејози формирају аберантне гамете - дизомични, тризомични или нулизомични – спајање аберантних гамета је разлог настанка </a:t>
            </a:r>
            <a:r>
              <a:rPr lang="sr-Cyrl-CS" altLang="en-US" sz="2400" b="1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СЕКУНДАРНОГ</a:t>
            </a:r>
            <a:r>
              <a:rPr lang="sr-Cyrl-CS" altLang="en-US" sz="2400">
                <a:latin typeface="Arial" panose="020B0604020202020204" pitchFamily="34" charset="0"/>
                <a:cs typeface="Times New Roman" panose="02020603050405020304" pitchFamily="18" charset="0"/>
              </a:rPr>
              <a:t> нераздвајања хромозома.</a:t>
            </a:r>
            <a:endParaRPr lang="sr-Latn-CS" altLang="en-US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sr-Latn-CS" altLang="en-US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8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7107"/>
    </mc:Choice>
    <mc:Fallback>
      <p:transition spd="slow" advTm="47107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2042</TotalTime>
  <Words>1074</Words>
  <Application>Microsoft Office PowerPoint</Application>
  <PresentationFormat>On-screen Show (4:3)</PresentationFormat>
  <Paragraphs>195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Flow</vt:lpstr>
      <vt:lpstr>Image</vt:lpstr>
      <vt:lpstr>НУМЕРИЧКЕ ХРОМОЗОМСКЕ АБЕРАЦИЈЕ</vt:lpstr>
      <vt:lpstr>Врсте хромозомских аберација:</vt:lpstr>
      <vt:lpstr>Нумеричке аберације</vt:lpstr>
      <vt:lpstr>Полиплоидија</vt:lpstr>
      <vt:lpstr>Slide 5</vt:lpstr>
      <vt:lpstr> Триплоидија  </vt:lpstr>
      <vt:lpstr> Тетраплоидија  </vt:lpstr>
      <vt:lpstr>Анеуплоидија –  хиподиплоидија и хипердиплоидија</vt:lpstr>
      <vt:lpstr>Нераздвајање хромозома </vt:lpstr>
      <vt:lpstr>Узроци нераздвајања хромозома у митози могу бити:</vt:lpstr>
      <vt:lpstr>Slide 11</vt:lpstr>
      <vt:lpstr>Анеуплоидије полних хромозома</vt:lpstr>
      <vt:lpstr>Тарнеров синдром  45,XO</vt:lpstr>
      <vt:lpstr>Клинефелтеров синдром 47,XXY</vt:lpstr>
      <vt:lpstr>Варијације Клинефелтеровог синдрома 49,XXXXY</vt:lpstr>
      <vt:lpstr>Хипер X синдром 47,XXX</vt:lpstr>
      <vt:lpstr>Полизомије хромозома X</vt:lpstr>
      <vt:lpstr>Хипер Y синдром 47,XYY</vt:lpstr>
      <vt:lpstr>Полизомије хромозома Y 48,XYYY и 49,XYYYY</vt:lpstr>
      <vt:lpstr>Анеуплоидије аутозома</vt:lpstr>
      <vt:lpstr>Даунов синдром 47,XX/XY (+21),  монголоидна идиотија</vt:lpstr>
      <vt:lpstr>Механизам настанка Дауновог синдрома</vt:lpstr>
      <vt:lpstr>Даунов синдром 47,XX/XY (+21),  монголоидна идиотија</vt:lpstr>
      <vt:lpstr>Едвардсов синдром 47, XX/XY(+18)</vt:lpstr>
      <vt:lpstr>Патау синдром  47,XX/XY(+13)</vt:lpstr>
      <vt:lpstr>Тризомија хромозома 8 47,XX/XY(+8)</vt:lpstr>
      <vt:lpstr>Миксоплоидија  (мозаицизам)</vt:lpstr>
      <vt:lpstr>Шематски приказ мозаицизма када су присутне две лозе ћелија,  кариотип 46,ХХ/45,ХО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HROMOZOMSKE ABERACIJE</dc:title>
  <dc:creator>prodekan 01</dc:creator>
  <cp:lastModifiedBy>Korisnik</cp:lastModifiedBy>
  <cp:revision>166</cp:revision>
  <dcterms:created xsi:type="dcterms:W3CDTF">2005-09-15T07:13:33Z</dcterms:created>
  <dcterms:modified xsi:type="dcterms:W3CDTF">2020-09-28T10:27:51Z</dcterms:modified>
</cp:coreProperties>
</file>